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60"/>
  </p:normalViewPr>
  <p:slideViewPr>
    <p:cSldViewPr>
      <p:cViewPr varScale="1">
        <p:scale>
          <a:sx n="69" d="100"/>
          <a:sy n="69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850C5-02E5-4BF0-BD54-29293BA3F8D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AA478-0315-4426-BD35-2C97CC644E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F504E-7345-480F-8705-CCFEC7534F05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0DC1A-E865-45B1-9606-1FBC20926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List some body linings &amp; discuss their function – Ex:  skin, stomach, lungs, mouth, esophagus, intestines, arteries, trachea.  Discuss what size, shape, special functions some of these cells would need to have.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How can you remember stratified  means more than one layer?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AFB1-FFCD-4DFE-853E-25186F4449A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1BB1-2FFC-43A1-8AF1-B0B79AF7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-news-for-you.com/scar-tissue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-f3RL0KiU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tYCLligRoMY" TargetMode="External"/><Relationship Id="rId4" Type="http://schemas.openxmlformats.org/officeDocument/2006/relationships/hyperlink" Target="http://www.youtube.com/watch?v=u7yGj6i5l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miEEluVlemQ" TargetMode="External"/><Relationship Id="rId4" Type="http://schemas.openxmlformats.org/officeDocument/2006/relationships/hyperlink" Target="http://www.youtube.com/watch?v=FQwqhblxz3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Body Tissues</a:t>
            </a:r>
          </a:p>
        </p:txBody>
      </p:sp>
      <p:sp>
        <p:nvSpPr>
          <p:cNvPr id="101379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2971800" cy="6019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Tissues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Groups of cells with similar structure and function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Four primary types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Epithelial tissue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(epithelium)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Connective tissue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Muscle tissue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Nervous tissue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052" name="Picture 2" descr="E:\Chapter_03\D_JPEG_Images_and_Tables\Labeled\figure_03_22_labe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838" y="685800"/>
            <a:ext cx="63801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Stratified Epithelia</a:t>
            </a:r>
          </a:p>
        </p:txBody>
      </p:sp>
      <p:sp>
        <p:nvSpPr>
          <p:cNvPr id="11267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3200400"/>
          </a:xfrm>
        </p:spPr>
        <p:txBody>
          <a:bodyPr/>
          <a:lstStyle/>
          <a:p>
            <a:pPr eaLnBrk="1" hangingPunct="1"/>
            <a:r>
              <a:rPr lang="en-US" sz="2400" b="1" smtClean="0"/>
              <a:t>Stratified squamous</a:t>
            </a:r>
          </a:p>
          <a:p>
            <a:pPr lvl="1" eaLnBrk="1" hangingPunct="1"/>
            <a:r>
              <a:rPr lang="en-US" sz="2400" smtClean="0"/>
              <a:t>Cells at the apical surface are flattened</a:t>
            </a:r>
          </a:p>
          <a:p>
            <a:pPr lvl="1" eaLnBrk="1" hangingPunct="1"/>
            <a:r>
              <a:rPr lang="en-US" sz="2400" smtClean="0"/>
              <a:t>Functions as a protective covering where friction is common</a:t>
            </a:r>
          </a:p>
          <a:p>
            <a:pPr lvl="1" eaLnBrk="1" hangingPunct="1"/>
            <a:r>
              <a:rPr lang="en-US" sz="2400" smtClean="0"/>
              <a:t>Locations - lining of the:</a:t>
            </a:r>
          </a:p>
          <a:p>
            <a:pPr lvl="2" eaLnBrk="1" hangingPunct="1"/>
            <a:r>
              <a:rPr lang="en-US" smtClean="0"/>
              <a:t>Skin</a:t>
            </a:r>
          </a:p>
          <a:p>
            <a:pPr lvl="2" eaLnBrk="1" hangingPunct="1"/>
            <a:r>
              <a:rPr lang="en-US" smtClean="0"/>
              <a:t>Mouth</a:t>
            </a:r>
          </a:p>
          <a:p>
            <a:pPr lvl="2" eaLnBrk="1" hangingPunct="1"/>
            <a:r>
              <a:rPr lang="en-US" smtClean="0"/>
              <a:t>Esophagus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3200400"/>
            <a:ext cx="8632825" cy="3476625"/>
            <a:chOff x="233363" y="1609725"/>
            <a:chExt cx="8632825" cy="3476625"/>
          </a:xfrm>
        </p:grpSpPr>
        <p:pic>
          <p:nvPicPr>
            <p:cNvPr id="11269" name="Picture 26" descr="figure_03_18e_unlabeled"/>
            <p:cNvPicPr>
              <a:picLocks noChangeAspect="1" noChangeArrowheads="1"/>
            </p:cNvPicPr>
            <p:nvPr/>
          </p:nvPicPr>
          <p:blipFill>
            <a:blip r:embed="rId3" cstate="print"/>
            <a:srcRect b="6021"/>
            <a:stretch>
              <a:fillRect/>
            </a:stretch>
          </p:blipFill>
          <p:spPr bwMode="auto">
            <a:xfrm>
              <a:off x="276225" y="1609725"/>
              <a:ext cx="8589963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Freeform 4"/>
            <p:cNvSpPr>
              <a:spLocks/>
            </p:cNvSpPr>
            <p:nvPr/>
          </p:nvSpPr>
          <p:spPr bwMode="auto">
            <a:xfrm>
              <a:off x="1228725" y="3608388"/>
              <a:ext cx="563563" cy="431800"/>
            </a:xfrm>
            <a:custGeom>
              <a:avLst/>
              <a:gdLst>
                <a:gd name="T0" fmla="*/ 0 w 355"/>
                <a:gd name="T1" fmla="*/ 2147483647 h 272"/>
                <a:gd name="T2" fmla="*/ 2147483647 w 355"/>
                <a:gd name="T3" fmla="*/ 2147483647 h 272"/>
                <a:gd name="T4" fmla="*/ 2147483647 w 355"/>
                <a:gd name="T5" fmla="*/ 0 h 272"/>
                <a:gd name="T6" fmla="*/ 0 60000 65536"/>
                <a:gd name="T7" fmla="*/ 0 60000 65536"/>
                <a:gd name="T8" fmla="*/ 0 60000 65536"/>
                <a:gd name="T9" fmla="*/ 0 w 355"/>
                <a:gd name="T10" fmla="*/ 0 h 272"/>
                <a:gd name="T11" fmla="*/ 355 w 355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72">
                  <a:moveTo>
                    <a:pt x="0" y="272"/>
                  </a:moveTo>
                  <a:lnTo>
                    <a:pt x="67" y="272"/>
                  </a:lnTo>
                  <a:lnTo>
                    <a:pt x="355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Freeform 5"/>
            <p:cNvSpPr>
              <a:spLocks/>
            </p:cNvSpPr>
            <p:nvPr/>
          </p:nvSpPr>
          <p:spPr bwMode="auto">
            <a:xfrm>
              <a:off x="6140450" y="4133850"/>
              <a:ext cx="1476375" cy="307975"/>
            </a:xfrm>
            <a:custGeom>
              <a:avLst/>
              <a:gdLst>
                <a:gd name="T0" fmla="*/ 0 w 930"/>
                <a:gd name="T1" fmla="*/ 0 h 194"/>
                <a:gd name="T2" fmla="*/ 2147483647 w 930"/>
                <a:gd name="T3" fmla="*/ 2147483647 h 194"/>
                <a:gd name="T4" fmla="*/ 2147483647 w 930"/>
                <a:gd name="T5" fmla="*/ 2147483647 h 194"/>
                <a:gd name="T6" fmla="*/ 0 60000 65536"/>
                <a:gd name="T7" fmla="*/ 0 60000 65536"/>
                <a:gd name="T8" fmla="*/ 0 60000 65536"/>
                <a:gd name="T9" fmla="*/ 0 w 930"/>
                <a:gd name="T10" fmla="*/ 0 h 194"/>
                <a:gd name="T11" fmla="*/ 930 w 930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0" h="194">
                  <a:moveTo>
                    <a:pt x="0" y="0"/>
                  </a:moveTo>
                  <a:lnTo>
                    <a:pt x="632" y="194"/>
                  </a:lnTo>
                  <a:lnTo>
                    <a:pt x="930" y="19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Freeform 6"/>
            <p:cNvSpPr>
              <a:spLocks/>
            </p:cNvSpPr>
            <p:nvPr/>
          </p:nvSpPr>
          <p:spPr bwMode="auto">
            <a:xfrm>
              <a:off x="5907088" y="3862388"/>
              <a:ext cx="1706562" cy="207962"/>
            </a:xfrm>
            <a:custGeom>
              <a:avLst/>
              <a:gdLst>
                <a:gd name="T0" fmla="*/ 0 w 1075"/>
                <a:gd name="T1" fmla="*/ 0 h 131"/>
                <a:gd name="T2" fmla="*/ 2147483647 w 1075"/>
                <a:gd name="T3" fmla="*/ 2147483647 h 131"/>
                <a:gd name="T4" fmla="*/ 2147483647 w 1075"/>
                <a:gd name="T5" fmla="*/ 2147483647 h 131"/>
                <a:gd name="T6" fmla="*/ 0 60000 65536"/>
                <a:gd name="T7" fmla="*/ 0 60000 65536"/>
                <a:gd name="T8" fmla="*/ 0 60000 65536"/>
                <a:gd name="T9" fmla="*/ 0 w 1075"/>
                <a:gd name="T10" fmla="*/ 0 h 131"/>
                <a:gd name="T11" fmla="*/ 1075 w 1075"/>
                <a:gd name="T12" fmla="*/ 131 h 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5" h="131">
                  <a:moveTo>
                    <a:pt x="0" y="0"/>
                  </a:moveTo>
                  <a:lnTo>
                    <a:pt x="773" y="131"/>
                  </a:lnTo>
                  <a:lnTo>
                    <a:pt x="1075" y="13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Freeform 7"/>
            <p:cNvSpPr>
              <a:spLocks/>
            </p:cNvSpPr>
            <p:nvPr/>
          </p:nvSpPr>
          <p:spPr bwMode="auto">
            <a:xfrm>
              <a:off x="5902325" y="1962150"/>
              <a:ext cx="1228725" cy="825500"/>
            </a:xfrm>
            <a:custGeom>
              <a:avLst/>
              <a:gdLst>
                <a:gd name="T0" fmla="*/ 0 w 774"/>
                <a:gd name="T1" fmla="*/ 2147483647 h 520"/>
                <a:gd name="T2" fmla="*/ 2147483647 w 774"/>
                <a:gd name="T3" fmla="*/ 0 h 520"/>
                <a:gd name="T4" fmla="*/ 2147483647 w 774"/>
                <a:gd name="T5" fmla="*/ 2147483647 h 520"/>
                <a:gd name="T6" fmla="*/ 0 60000 65536"/>
                <a:gd name="T7" fmla="*/ 0 60000 65536"/>
                <a:gd name="T8" fmla="*/ 0 60000 65536"/>
                <a:gd name="T9" fmla="*/ 0 w 774"/>
                <a:gd name="T10" fmla="*/ 0 h 520"/>
                <a:gd name="T11" fmla="*/ 774 w 774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4" h="520">
                  <a:moveTo>
                    <a:pt x="0" y="389"/>
                  </a:moveTo>
                  <a:lnTo>
                    <a:pt x="774" y="0"/>
                  </a:lnTo>
                  <a:lnTo>
                    <a:pt x="467" y="52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233363" y="2795588"/>
              <a:ext cx="1073150" cy="600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Stratified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squamous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epithelium</a:t>
              </a:r>
            </a:p>
          </p:txBody>
        </p:sp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252413" y="3943350"/>
              <a:ext cx="1082675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Basement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membrane</a:t>
              </a:r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290513" y="4843463"/>
              <a:ext cx="2979737" cy="219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(e) Diagram: Stratified squamous</a:t>
              </a:r>
            </a:p>
          </p:txBody>
        </p:sp>
        <p:sp>
          <p:nvSpPr>
            <p:cNvPr id="11277" name="Text Box 11"/>
            <p:cNvSpPr txBox="1">
              <a:spLocks noChangeArrowheads="1"/>
            </p:cNvSpPr>
            <p:nvPr/>
          </p:nvSpPr>
          <p:spPr bwMode="auto">
            <a:xfrm>
              <a:off x="4438650" y="4486275"/>
              <a:ext cx="2752725" cy="600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Photomicrograph: Stratified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squamous epithelium lining of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the esophagus (140×).</a:t>
              </a:r>
            </a:p>
          </p:txBody>
        </p:sp>
        <p:sp>
          <p:nvSpPr>
            <p:cNvPr id="11278" name="Text Box 12"/>
            <p:cNvSpPr txBox="1">
              <a:spLocks noChangeArrowheads="1"/>
            </p:cNvSpPr>
            <p:nvPr/>
          </p:nvSpPr>
          <p:spPr bwMode="auto">
            <a:xfrm>
              <a:off x="7553325" y="4362450"/>
              <a:ext cx="1143000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Connective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tissue</a:t>
              </a:r>
            </a:p>
          </p:txBody>
        </p:sp>
        <p:sp>
          <p:nvSpPr>
            <p:cNvPr id="11279" name="Text Box 13"/>
            <p:cNvSpPr txBox="1">
              <a:spLocks noChangeArrowheads="1"/>
            </p:cNvSpPr>
            <p:nvPr/>
          </p:nvSpPr>
          <p:spPr bwMode="auto">
            <a:xfrm>
              <a:off x="7548563" y="3081338"/>
              <a:ext cx="1073150" cy="600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Stratified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squamous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epithelium</a:t>
              </a:r>
            </a:p>
          </p:txBody>
        </p:sp>
        <p:sp>
          <p:nvSpPr>
            <p:cNvPr id="11280" name="Text Box 14"/>
            <p:cNvSpPr txBox="1">
              <a:spLocks noChangeArrowheads="1"/>
            </p:cNvSpPr>
            <p:nvPr/>
          </p:nvSpPr>
          <p:spPr bwMode="auto">
            <a:xfrm>
              <a:off x="7543800" y="1871663"/>
              <a:ext cx="717550" cy="219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Nuclei</a:t>
              </a:r>
            </a:p>
          </p:txBody>
        </p:sp>
        <p:sp>
          <p:nvSpPr>
            <p:cNvPr id="11281" name="Text Box 15"/>
            <p:cNvSpPr txBox="1">
              <a:spLocks noChangeArrowheads="1"/>
            </p:cNvSpPr>
            <p:nvPr/>
          </p:nvSpPr>
          <p:spPr bwMode="auto">
            <a:xfrm>
              <a:off x="7548563" y="3962400"/>
              <a:ext cx="1082675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Basement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membrane</a:t>
              </a:r>
            </a:p>
          </p:txBody>
        </p:sp>
        <p:sp>
          <p:nvSpPr>
            <p:cNvPr id="11282" name="Freeform 16"/>
            <p:cNvSpPr>
              <a:spLocks/>
            </p:cNvSpPr>
            <p:nvPr/>
          </p:nvSpPr>
          <p:spPr bwMode="auto">
            <a:xfrm>
              <a:off x="1282700" y="2595563"/>
              <a:ext cx="215900" cy="939800"/>
            </a:xfrm>
            <a:custGeom>
              <a:avLst/>
              <a:gdLst>
                <a:gd name="T0" fmla="*/ 2147483647 w 136"/>
                <a:gd name="T1" fmla="*/ 0 h 592"/>
                <a:gd name="T2" fmla="*/ 0 w 136"/>
                <a:gd name="T3" fmla="*/ 0 h 592"/>
                <a:gd name="T4" fmla="*/ 0 w 136"/>
                <a:gd name="T5" fmla="*/ 2147483647 h 592"/>
                <a:gd name="T6" fmla="*/ 2147483647 w 136"/>
                <a:gd name="T7" fmla="*/ 2147483647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592"/>
                <a:gd name="T14" fmla="*/ 136 w 136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592">
                  <a:moveTo>
                    <a:pt x="53" y="0"/>
                  </a:moveTo>
                  <a:lnTo>
                    <a:pt x="0" y="0"/>
                  </a:lnTo>
                  <a:lnTo>
                    <a:pt x="0" y="592"/>
                  </a:lnTo>
                  <a:lnTo>
                    <a:pt x="136" y="592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Line 17"/>
            <p:cNvSpPr>
              <a:spLocks noChangeShapeType="1"/>
            </p:cNvSpPr>
            <p:nvPr/>
          </p:nvSpPr>
          <p:spPr bwMode="auto">
            <a:xfrm>
              <a:off x="1109663" y="2887663"/>
              <a:ext cx="17303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18"/>
            <p:cNvSpPr>
              <a:spLocks/>
            </p:cNvSpPr>
            <p:nvPr/>
          </p:nvSpPr>
          <p:spPr bwMode="auto">
            <a:xfrm>
              <a:off x="1227138" y="3609975"/>
              <a:ext cx="563562" cy="431800"/>
            </a:xfrm>
            <a:custGeom>
              <a:avLst/>
              <a:gdLst>
                <a:gd name="T0" fmla="*/ 0 w 355"/>
                <a:gd name="T1" fmla="*/ 2147483647 h 272"/>
                <a:gd name="T2" fmla="*/ 2147483647 w 355"/>
                <a:gd name="T3" fmla="*/ 2147483647 h 272"/>
                <a:gd name="T4" fmla="*/ 2147483647 w 355"/>
                <a:gd name="T5" fmla="*/ 0 h 272"/>
                <a:gd name="T6" fmla="*/ 0 60000 65536"/>
                <a:gd name="T7" fmla="*/ 0 60000 65536"/>
                <a:gd name="T8" fmla="*/ 0 60000 65536"/>
                <a:gd name="T9" fmla="*/ 0 w 355"/>
                <a:gd name="T10" fmla="*/ 0 h 272"/>
                <a:gd name="T11" fmla="*/ 355 w 355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72">
                  <a:moveTo>
                    <a:pt x="0" y="272"/>
                  </a:moveTo>
                  <a:lnTo>
                    <a:pt x="67" y="272"/>
                  </a:lnTo>
                  <a:lnTo>
                    <a:pt x="355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19"/>
            <p:cNvSpPr>
              <a:spLocks/>
            </p:cNvSpPr>
            <p:nvPr/>
          </p:nvSpPr>
          <p:spPr bwMode="auto">
            <a:xfrm>
              <a:off x="6138863" y="4132263"/>
              <a:ext cx="1476375" cy="307975"/>
            </a:xfrm>
            <a:custGeom>
              <a:avLst/>
              <a:gdLst>
                <a:gd name="T0" fmla="*/ 0 w 930"/>
                <a:gd name="T1" fmla="*/ 0 h 194"/>
                <a:gd name="T2" fmla="*/ 2147483647 w 930"/>
                <a:gd name="T3" fmla="*/ 2147483647 h 194"/>
                <a:gd name="T4" fmla="*/ 2147483647 w 930"/>
                <a:gd name="T5" fmla="*/ 2147483647 h 194"/>
                <a:gd name="T6" fmla="*/ 0 60000 65536"/>
                <a:gd name="T7" fmla="*/ 0 60000 65536"/>
                <a:gd name="T8" fmla="*/ 0 60000 65536"/>
                <a:gd name="T9" fmla="*/ 0 w 930"/>
                <a:gd name="T10" fmla="*/ 0 h 194"/>
                <a:gd name="T11" fmla="*/ 930 w 930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0" h="194">
                  <a:moveTo>
                    <a:pt x="0" y="0"/>
                  </a:moveTo>
                  <a:lnTo>
                    <a:pt x="632" y="194"/>
                  </a:lnTo>
                  <a:lnTo>
                    <a:pt x="930" y="194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Freeform 20"/>
            <p:cNvSpPr>
              <a:spLocks/>
            </p:cNvSpPr>
            <p:nvPr/>
          </p:nvSpPr>
          <p:spPr bwMode="auto">
            <a:xfrm>
              <a:off x="5905500" y="3863975"/>
              <a:ext cx="1706563" cy="207963"/>
            </a:xfrm>
            <a:custGeom>
              <a:avLst/>
              <a:gdLst>
                <a:gd name="T0" fmla="*/ 0 w 1075"/>
                <a:gd name="T1" fmla="*/ 0 h 131"/>
                <a:gd name="T2" fmla="*/ 2147483647 w 1075"/>
                <a:gd name="T3" fmla="*/ 2147483647 h 131"/>
                <a:gd name="T4" fmla="*/ 2147483647 w 1075"/>
                <a:gd name="T5" fmla="*/ 2147483647 h 131"/>
                <a:gd name="T6" fmla="*/ 0 60000 65536"/>
                <a:gd name="T7" fmla="*/ 0 60000 65536"/>
                <a:gd name="T8" fmla="*/ 0 60000 65536"/>
                <a:gd name="T9" fmla="*/ 0 w 1075"/>
                <a:gd name="T10" fmla="*/ 0 h 131"/>
                <a:gd name="T11" fmla="*/ 1075 w 1075"/>
                <a:gd name="T12" fmla="*/ 131 h 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5" h="131">
                  <a:moveTo>
                    <a:pt x="0" y="0"/>
                  </a:moveTo>
                  <a:lnTo>
                    <a:pt x="773" y="131"/>
                  </a:lnTo>
                  <a:lnTo>
                    <a:pt x="1075" y="131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Freeform 21"/>
            <p:cNvSpPr>
              <a:spLocks/>
            </p:cNvSpPr>
            <p:nvPr/>
          </p:nvSpPr>
          <p:spPr bwMode="auto">
            <a:xfrm>
              <a:off x="5900738" y="1960563"/>
              <a:ext cx="1228725" cy="825500"/>
            </a:xfrm>
            <a:custGeom>
              <a:avLst/>
              <a:gdLst>
                <a:gd name="T0" fmla="*/ 0 w 774"/>
                <a:gd name="T1" fmla="*/ 2147483647 h 520"/>
                <a:gd name="T2" fmla="*/ 2147483647 w 774"/>
                <a:gd name="T3" fmla="*/ 0 h 520"/>
                <a:gd name="T4" fmla="*/ 2147483647 w 774"/>
                <a:gd name="T5" fmla="*/ 2147483647 h 520"/>
                <a:gd name="T6" fmla="*/ 0 60000 65536"/>
                <a:gd name="T7" fmla="*/ 0 60000 65536"/>
                <a:gd name="T8" fmla="*/ 0 60000 65536"/>
                <a:gd name="T9" fmla="*/ 0 w 774"/>
                <a:gd name="T10" fmla="*/ 0 h 520"/>
                <a:gd name="T11" fmla="*/ 774 w 774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4" h="520">
                  <a:moveTo>
                    <a:pt x="0" y="389"/>
                  </a:moveTo>
                  <a:lnTo>
                    <a:pt x="774" y="0"/>
                  </a:lnTo>
                  <a:lnTo>
                    <a:pt x="467" y="52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Line 22"/>
            <p:cNvSpPr>
              <a:spLocks noChangeShapeType="1"/>
            </p:cNvSpPr>
            <p:nvPr/>
          </p:nvSpPr>
          <p:spPr bwMode="auto">
            <a:xfrm>
              <a:off x="7124700" y="1960563"/>
              <a:ext cx="4953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Line 23"/>
            <p:cNvSpPr>
              <a:spLocks noChangeShapeType="1"/>
            </p:cNvSpPr>
            <p:nvPr/>
          </p:nvSpPr>
          <p:spPr bwMode="auto">
            <a:xfrm>
              <a:off x="7221538" y="3162300"/>
              <a:ext cx="39846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AutoShape 24"/>
            <p:cNvSpPr>
              <a:spLocks/>
            </p:cNvSpPr>
            <p:nvPr/>
          </p:nvSpPr>
          <p:spPr bwMode="auto">
            <a:xfrm>
              <a:off x="7086600" y="2362200"/>
              <a:ext cx="134938" cy="1638300"/>
            </a:xfrm>
            <a:prstGeom prst="rightBracket">
              <a:avLst>
                <a:gd name="adj" fmla="val 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Stratified Epithelia</a:t>
            </a:r>
          </a:p>
        </p:txBody>
      </p:sp>
      <p:sp>
        <p:nvSpPr>
          <p:cNvPr id="12291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 b="1" smtClean="0"/>
              <a:t>Stratified cuboidal</a:t>
            </a:r>
            <a:r>
              <a:rPr lang="en-US" smtClean="0"/>
              <a:t>—two layers of cuboidal cells; functions in protection</a:t>
            </a:r>
          </a:p>
          <a:p>
            <a:pPr eaLnBrk="1" hangingPunct="1"/>
            <a:r>
              <a:rPr lang="en-US" b="1" smtClean="0"/>
              <a:t>Stratified columnar </a:t>
            </a:r>
            <a:r>
              <a:rPr lang="en-US" smtClean="0"/>
              <a:t>—surface cells are columnar, cells underneath vary in size and shape; functions in protection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Both rare in humans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Stratified Epithelia</a:t>
            </a:r>
          </a:p>
        </p:txBody>
      </p:sp>
      <p:sp>
        <p:nvSpPr>
          <p:cNvPr id="13315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2689225"/>
          </a:xfrm>
        </p:spPr>
        <p:txBody>
          <a:bodyPr/>
          <a:lstStyle/>
          <a:p>
            <a:pPr eaLnBrk="1" hangingPunct="1"/>
            <a:r>
              <a:rPr lang="en-US" b="1" dirty="0" smtClean="0"/>
              <a:t>Transitional epithelium</a:t>
            </a:r>
          </a:p>
          <a:p>
            <a:pPr lvl="1" eaLnBrk="1" hangingPunct="1"/>
            <a:r>
              <a:rPr lang="en-US" dirty="0" smtClean="0"/>
              <a:t>Composed of modified stratified </a:t>
            </a:r>
            <a:r>
              <a:rPr lang="en-US" dirty="0" err="1" smtClean="0"/>
              <a:t>squamous</a:t>
            </a:r>
            <a:r>
              <a:rPr lang="en-US" dirty="0" smtClean="0"/>
              <a:t> epithelium</a:t>
            </a:r>
          </a:p>
          <a:p>
            <a:pPr lvl="1" eaLnBrk="1" hangingPunct="1"/>
            <a:r>
              <a:rPr lang="en-US" dirty="0" smtClean="0"/>
              <a:t>Functions in stretching and the ability to return to normal shape</a:t>
            </a:r>
          </a:p>
          <a:p>
            <a:pPr lvl="1" eaLnBrk="1" hangingPunct="1"/>
            <a:r>
              <a:rPr lang="en-US" dirty="0" smtClean="0"/>
              <a:t>Location - lines organs of the urinary system</a:t>
            </a:r>
          </a:p>
        </p:txBody>
      </p:sp>
      <p:pic>
        <p:nvPicPr>
          <p:cNvPr id="4" name="Picture 22" descr="figure_03_18f_unlabeled"/>
          <p:cNvPicPr>
            <a:picLocks noChangeAspect="1" noChangeArrowheads="1"/>
          </p:cNvPicPr>
          <p:nvPr/>
        </p:nvPicPr>
        <p:blipFill>
          <a:blip r:embed="rId3" cstate="print"/>
          <a:srcRect b="6000"/>
          <a:stretch>
            <a:fillRect/>
          </a:stretch>
        </p:blipFill>
        <p:spPr bwMode="auto">
          <a:xfrm>
            <a:off x="381000" y="3276600"/>
            <a:ext cx="85899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Chapter_03\D_JPEG_Images_and_Tables\Labeled\figure_03_17c_labe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7438"/>
            <a:ext cx="9147175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Chapter_03\D_JPEG_Images_and_Tables\Labeled\figure_03_17_labe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0"/>
            <a:ext cx="6845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Glandular Epithelium</a:t>
            </a:r>
          </a:p>
        </p:txBody>
      </p:sp>
      <p:sp>
        <p:nvSpPr>
          <p:cNvPr id="17411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2841625"/>
          </a:xfrm>
        </p:spPr>
        <p:txBody>
          <a:bodyPr/>
          <a:lstStyle/>
          <a:p>
            <a:pPr eaLnBrk="1" hangingPunct="1"/>
            <a:r>
              <a:rPr lang="en-US" sz="2800" smtClean="0"/>
              <a:t>Gland</a:t>
            </a:r>
          </a:p>
          <a:p>
            <a:pPr lvl="1" eaLnBrk="1" hangingPunct="1"/>
            <a:r>
              <a:rPr lang="en-US" smtClean="0"/>
              <a:t>One or more cells responsible for secreting a particular product</a:t>
            </a:r>
          </a:p>
          <a:p>
            <a:pPr lvl="1" eaLnBrk="1" hangingPunct="1"/>
            <a:r>
              <a:rPr lang="en-US" smtClean="0"/>
              <a:t>Secretions contain protein molecules in an aqueous (water-based) fluid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Glandular Epithelium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3352800"/>
          </a:xfrm>
        </p:spPr>
        <p:txBody>
          <a:bodyPr/>
          <a:lstStyle/>
          <a:p>
            <a:pPr eaLnBrk="1" hangingPunct="1"/>
            <a:r>
              <a:rPr lang="en-US" sz="2400" smtClean="0"/>
              <a:t>Two major gland types</a:t>
            </a:r>
          </a:p>
          <a:p>
            <a:pPr lvl="1" eaLnBrk="1" hangingPunct="1"/>
            <a:r>
              <a:rPr lang="en-US" sz="2400" smtClean="0"/>
              <a:t>Endocrine gland</a:t>
            </a:r>
          </a:p>
          <a:p>
            <a:pPr lvl="2" eaLnBrk="1" hangingPunct="1"/>
            <a:r>
              <a:rPr lang="en-US" smtClean="0"/>
              <a:t>Ductless since secretions diffuse into blood vessels</a:t>
            </a:r>
          </a:p>
          <a:p>
            <a:pPr lvl="2" eaLnBrk="1" hangingPunct="1"/>
            <a:r>
              <a:rPr lang="en-US" smtClean="0"/>
              <a:t>All secretions are hormones</a:t>
            </a:r>
          </a:p>
          <a:p>
            <a:pPr lvl="1" eaLnBrk="1" hangingPunct="1"/>
            <a:r>
              <a:rPr lang="en-US" sz="2400" smtClean="0"/>
              <a:t>Exocrine gland</a:t>
            </a:r>
          </a:p>
          <a:p>
            <a:pPr lvl="2" eaLnBrk="1" hangingPunct="1"/>
            <a:r>
              <a:rPr lang="en-US" smtClean="0"/>
              <a:t>Secretions empty through ducts to the epithelial surface</a:t>
            </a:r>
          </a:p>
          <a:p>
            <a:pPr lvl="2" eaLnBrk="1" hangingPunct="1"/>
            <a:r>
              <a:rPr lang="en-US" smtClean="0"/>
              <a:t>Include sweat and oil glands</a:t>
            </a:r>
          </a:p>
        </p:txBody>
      </p:sp>
      <p:pic>
        <p:nvPicPr>
          <p:cNvPr id="18436" name="Picture 2" descr="http://www.emc.maricopa.edu/faculty/farabee/biobk/endocrorg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42624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legacy.owensboro.kctcs.edu/gcaplan/anat/notes/fdha157excswe_0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513" y="3429000"/>
            <a:ext cx="3309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Connective Tissue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33528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Found everywhere in the body</a:t>
            </a:r>
          </a:p>
          <a:p>
            <a:pPr eaLnBrk="1" hangingPunct="1"/>
            <a:r>
              <a:rPr lang="en-US" sz="2400" smtClean="0"/>
              <a:t>Functions</a:t>
            </a:r>
          </a:p>
          <a:p>
            <a:pPr lvl="1" eaLnBrk="1" hangingPunct="1"/>
            <a:r>
              <a:rPr lang="en-US" sz="2400" smtClean="0"/>
              <a:t>Binds body tissues together</a:t>
            </a:r>
          </a:p>
          <a:p>
            <a:pPr lvl="1" eaLnBrk="1" hangingPunct="1"/>
            <a:r>
              <a:rPr lang="en-US" sz="2400" smtClean="0"/>
              <a:t>Supports the body</a:t>
            </a:r>
          </a:p>
          <a:p>
            <a:pPr lvl="1" eaLnBrk="1" hangingPunct="1"/>
            <a:r>
              <a:rPr lang="en-US" sz="2400" smtClean="0"/>
              <a:t>Provides protection</a:t>
            </a:r>
          </a:p>
        </p:txBody>
      </p:sp>
      <p:pic>
        <p:nvPicPr>
          <p:cNvPr id="19460" name="Picture 5" descr="http://www.rejuvenal.info/images/Terminology/connective-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57912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Connective Tissue Characteristics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182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smtClean="0"/>
              <a:t>Most are vascular (except tendons, ligaments &amp; cartilage)</a:t>
            </a:r>
          </a:p>
          <a:p>
            <a:pPr eaLnBrk="1" hangingPunct="1"/>
            <a:r>
              <a:rPr lang="en-US" sz="2400" smtClean="0"/>
              <a:t>The cells of this tissue have many different types of fibers attached to the cell membrane called Extracellular Matrix (ECM) which can vary from very solid (bone) to liquid (blood)</a:t>
            </a:r>
          </a:p>
          <a:p>
            <a:pPr lvl="1" eaLnBrk="1" hangingPunct="1"/>
            <a:r>
              <a:rPr lang="en-US" sz="2400" smtClean="0"/>
              <a:t>Non-living material that surrounds living cells</a:t>
            </a:r>
          </a:p>
        </p:txBody>
      </p:sp>
      <p:pic>
        <p:nvPicPr>
          <p:cNvPr id="20484" name="Picture 4" descr="ec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641600"/>
            <a:ext cx="52578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Extracellular Matrix Fibers</a:t>
            </a:r>
          </a:p>
        </p:txBody>
      </p:sp>
      <p:sp>
        <p:nvSpPr>
          <p:cNvPr id="2150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1371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There are different types but we will focus on </a:t>
            </a:r>
            <a:r>
              <a:rPr lang="en-US" sz="2400" b="1" smtClean="0"/>
              <a:t>collagen</a:t>
            </a:r>
            <a:r>
              <a:rPr lang="en-US" sz="2400" smtClean="0"/>
              <a:t> fibers which are very strong.  There are also elastin fibers which provide elasticity &amp; laminin fibers which help bind tissues (keep them together).</a:t>
            </a:r>
          </a:p>
          <a:p>
            <a:pPr lvl="2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1508" name="Picture 5" descr="http://bshia13.files.wordpress.com/2009/05/lami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2095500"/>
            <a:ext cx="3019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ollagen Degreneration"/>
          <p:cNvPicPr>
            <a:picLocks noChangeAspect="1" noChangeArrowheads="1"/>
          </p:cNvPicPr>
          <p:nvPr/>
        </p:nvPicPr>
        <p:blipFill>
          <a:blip r:embed="rId4" cstate="print"/>
          <a:srcRect b="74286"/>
          <a:stretch>
            <a:fillRect/>
          </a:stretch>
        </p:blipFill>
        <p:spPr bwMode="auto">
          <a:xfrm>
            <a:off x="304800" y="2286000"/>
            <a:ext cx="4219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333750"/>
            <a:ext cx="3886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Epithelial Tissues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686800" cy="6324600"/>
          </a:xfrm>
        </p:spPr>
        <p:txBody>
          <a:bodyPr/>
          <a:lstStyle/>
          <a:p>
            <a:pPr eaLnBrk="1" hangingPunct="1"/>
            <a:r>
              <a:rPr lang="en-US" sz="2400" b="1" smtClean="0"/>
              <a:t>Locations</a:t>
            </a:r>
          </a:p>
          <a:p>
            <a:pPr lvl="1" eaLnBrk="1" hangingPunct="1"/>
            <a:r>
              <a:rPr lang="en-US" sz="2400" smtClean="0"/>
              <a:t>Body coverings</a:t>
            </a:r>
          </a:p>
          <a:p>
            <a:pPr lvl="1" eaLnBrk="1" hangingPunct="1"/>
            <a:r>
              <a:rPr lang="en-US" sz="2400" smtClean="0"/>
              <a:t>Body linings</a:t>
            </a:r>
          </a:p>
          <a:p>
            <a:pPr lvl="1" eaLnBrk="1" hangingPunct="1"/>
            <a:r>
              <a:rPr lang="en-US" sz="2400" smtClean="0"/>
              <a:t>Glandular tissue</a:t>
            </a:r>
          </a:p>
          <a:p>
            <a:pPr lvl="1" eaLnBrk="1" hangingPunct="1"/>
            <a:endParaRPr lang="en-US" sz="2400" smtClean="0"/>
          </a:p>
          <a:p>
            <a:pPr lvl="1"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b="1" smtClean="0"/>
              <a:t>Functions</a:t>
            </a:r>
          </a:p>
          <a:p>
            <a:pPr lvl="1" eaLnBrk="1" hangingPunct="1"/>
            <a:r>
              <a:rPr lang="en-US" sz="2400" smtClean="0"/>
              <a:t>Protection</a:t>
            </a:r>
          </a:p>
          <a:p>
            <a:pPr lvl="1" eaLnBrk="1" hangingPunct="1"/>
            <a:r>
              <a:rPr lang="en-US" sz="2400" smtClean="0"/>
              <a:t>Absorption</a:t>
            </a:r>
          </a:p>
          <a:p>
            <a:pPr lvl="1" eaLnBrk="1" hangingPunct="1"/>
            <a:r>
              <a:rPr lang="en-US" sz="2400" smtClean="0"/>
              <a:t>Filtration / Excretion</a:t>
            </a:r>
          </a:p>
          <a:p>
            <a:pPr lvl="1" eaLnBrk="1" hangingPunct="1"/>
            <a:r>
              <a:rPr lang="en-US" sz="2400" smtClean="0"/>
              <a:t>Secretion</a:t>
            </a:r>
          </a:p>
          <a:p>
            <a:pPr lvl="1" eaLnBrk="1" hangingPunct="1">
              <a:buFont typeface="Arial" charset="0"/>
              <a:buNone/>
            </a:pPr>
            <a:endParaRPr lang="en-US" sz="2400" smtClean="0"/>
          </a:p>
        </p:txBody>
      </p:sp>
      <p:pic>
        <p:nvPicPr>
          <p:cNvPr id="3076" name="Picture 2" descr="abdcrossxn.jpg (9517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300" y="685800"/>
            <a:ext cx="6235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534400" cy="990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Connective Tissue Types </a:t>
            </a:r>
            <a:r>
              <a:rPr lang="en-US" sz="3200" dirty="0" smtClean="0"/>
              <a:t>– classified based on the types of cells &amp; the matrix (fibers) surrounding the cells</a:t>
            </a:r>
          </a:p>
        </p:txBody>
      </p:sp>
      <p:sp>
        <p:nvSpPr>
          <p:cNvPr id="22531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8991600" cy="26670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z="2400" b="1" smtClean="0"/>
              <a:t>Types Include:</a:t>
            </a:r>
          </a:p>
          <a:p>
            <a:pPr eaLnBrk="1" hangingPunct="1"/>
            <a:r>
              <a:rPr lang="en-US" sz="2400" smtClean="0"/>
              <a:t>Bone (osseous tissue)</a:t>
            </a:r>
          </a:p>
          <a:p>
            <a:pPr eaLnBrk="1" hangingPunct="1"/>
            <a:r>
              <a:rPr lang="en-US" sz="2400" smtClean="0"/>
              <a:t>Cartilage</a:t>
            </a:r>
          </a:p>
          <a:p>
            <a:pPr eaLnBrk="1" hangingPunct="1"/>
            <a:r>
              <a:rPr lang="en-US" sz="2400" smtClean="0"/>
              <a:t>Dense (Fibrous)Connective tissue (ligaments, tendons)</a:t>
            </a:r>
          </a:p>
          <a:p>
            <a:pPr eaLnBrk="1" hangingPunct="1"/>
            <a:r>
              <a:rPr lang="en-US" sz="2400" smtClean="0"/>
              <a:t>Loose Connective tissue (areolar &amp; adipose)</a:t>
            </a:r>
          </a:p>
          <a:p>
            <a:pPr eaLnBrk="1" hangingPunct="1"/>
            <a:r>
              <a:rPr lang="en-US" sz="2400" smtClean="0"/>
              <a:t>Blood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2532" name="Picture 5" descr="http://www.rejuvenal.info/images/Terminology/connective-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60700"/>
            <a:ext cx="54864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 sz="3200" b="1" smtClean="0"/>
              <a:t>Connective Tissue Types</a:t>
            </a:r>
          </a:p>
        </p:txBody>
      </p:sp>
      <p:sp>
        <p:nvSpPr>
          <p:cNvPr id="23555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2971800"/>
          </a:xfrm>
        </p:spPr>
        <p:txBody>
          <a:bodyPr/>
          <a:lstStyle/>
          <a:p>
            <a:pPr eaLnBrk="1" hangingPunct="1"/>
            <a:r>
              <a:rPr lang="en-US" b="1" smtClean="0"/>
              <a:t>Bone</a:t>
            </a:r>
          </a:p>
          <a:p>
            <a:pPr lvl="1" eaLnBrk="1" hangingPunct="1"/>
            <a:r>
              <a:rPr lang="en-US" smtClean="0"/>
              <a:t>Composed of</a:t>
            </a:r>
          </a:p>
          <a:p>
            <a:pPr lvl="2" eaLnBrk="1" hangingPunct="1"/>
            <a:r>
              <a:rPr lang="en-US" smtClean="0"/>
              <a:t>Bone cells in lacunae (cavities)</a:t>
            </a:r>
          </a:p>
          <a:p>
            <a:pPr lvl="2" eaLnBrk="1" hangingPunct="1"/>
            <a:r>
              <a:rPr lang="en-US" smtClean="0"/>
              <a:t>Hard matrix of calcium salts</a:t>
            </a:r>
          </a:p>
          <a:p>
            <a:pPr lvl="2" eaLnBrk="1" hangingPunct="1"/>
            <a:r>
              <a:rPr lang="en-US" smtClean="0"/>
              <a:t>Large numbers of collagen fibers</a:t>
            </a:r>
          </a:p>
          <a:p>
            <a:pPr lvl="1" eaLnBrk="1" hangingPunct="1"/>
            <a:r>
              <a:rPr lang="en-US" smtClean="0"/>
              <a:t>Functions to protect and support the body</a:t>
            </a:r>
          </a:p>
        </p:txBody>
      </p:sp>
      <p:pic>
        <p:nvPicPr>
          <p:cNvPr id="23556" name="Picture 25" descr="figure_03_19a_unlabeled"/>
          <p:cNvPicPr>
            <a:picLocks noChangeAspect="1" noChangeArrowheads="1"/>
          </p:cNvPicPr>
          <p:nvPr/>
        </p:nvPicPr>
        <p:blipFill>
          <a:blip r:embed="rId3" cstate="print"/>
          <a:srcRect l="4433" t="4153" r="16661" b="15337"/>
          <a:stretch>
            <a:fillRect/>
          </a:stretch>
        </p:blipFill>
        <p:spPr bwMode="auto">
          <a:xfrm>
            <a:off x="838200" y="3429000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Connective Tissue Types</a:t>
            </a:r>
          </a:p>
        </p:txBody>
      </p:sp>
      <p:sp>
        <p:nvSpPr>
          <p:cNvPr id="24579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3276600" cy="6400800"/>
          </a:xfrm>
        </p:spPr>
        <p:txBody>
          <a:bodyPr/>
          <a:lstStyle/>
          <a:p>
            <a:pPr eaLnBrk="1" hangingPunct="1"/>
            <a:r>
              <a:rPr lang="en-US" sz="2400" b="1" smtClean="0"/>
              <a:t>Cartilage</a:t>
            </a:r>
          </a:p>
          <a:p>
            <a:pPr lvl="1" eaLnBrk="1" hangingPunct="1"/>
            <a:r>
              <a:rPr lang="en-US" sz="2400" smtClean="0"/>
              <a:t>Composed of</a:t>
            </a:r>
          </a:p>
          <a:p>
            <a:pPr lvl="2" eaLnBrk="1" hangingPunct="1"/>
            <a:r>
              <a:rPr lang="en-US" smtClean="0"/>
              <a:t>Rubbery matrix b/t cells</a:t>
            </a:r>
          </a:p>
          <a:p>
            <a:pPr lvl="1" eaLnBrk="1" hangingPunct="1"/>
            <a:r>
              <a:rPr lang="en-US" sz="2400" smtClean="0"/>
              <a:t>Locations</a:t>
            </a:r>
          </a:p>
          <a:p>
            <a:pPr lvl="2" eaLnBrk="1" hangingPunct="1"/>
            <a:r>
              <a:rPr lang="en-US" smtClean="0"/>
              <a:t>Larynx</a:t>
            </a:r>
          </a:p>
          <a:p>
            <a:pPr lvl="2" eaLnBrk="1" hangingPunct="1"/>
            <a:r>
              <a:rPr lang="en-US" smtClean="0"/>
              <a:t>Entire fetal skeleton prior to birth</a:t>
            </a:r>
          </a:p>
          <a:p>
            <a:pPr lvl="2" eaLnBrk="1" hangingPunct="1"/>
            <a:r>
              <a:rPr lang="en-US" smtClean="0"/>
              <a:t>External ear</a:t>
            </a:r>
          </a:p>
          <a:p>
            <a:pPr lvl="2" eaLnBrk="1" hangingPunct="1"/>
            <a:r>
              <a:rPr lang="en-US" smtClean="0"/>
              <a:t>Joints</a:t>
            </a:r>
          </a:p>
          <a:p>
            <a:pPr lvl="1" eaLnBrk="1" hangingPunct="1"/>
            <a:r>
              <a:rPr lang="en-US" sz="2400" smtClean="0"/>
              <a:t>Functions as a more flexible skeletal element than bone</a:t>
            </a:r>
          </a:p>
        </p:txBody>
      </p:sp>
      <p:pic>
        <p:nvPicPr>
          <p:cNvPr id="24580" name="Picture 21" descr="figure_03_19b_unlabeled"/>
          <p:cNvPicPr>
            <a:picLocks noChangeAspect="1" noChangeArrowheads="1"/>
          </p:cNvPicPr>
          <p:nvPr/>
        </p:nvPicPr>
        <p:blipFill>
          <a:blip r:embed="rId3" cstate="print"/>
          <a:srcRect l="4893" t="3519" r="17921" b="15558"/>
          <a:stretch>
            <a:fillRect/>
          </a:stretch>
        </p:blipFill>
        <p:spPr bwMode="auto">
          <a:xfrm>
            <a:off x="3044825" y="2057400"/>
            <a:ext cx="60991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Connective Tissue Types</a:t>
            </a:r>
          </a:p>
        </p:txBody>
      </p:sp>
      <p:sp>
        <p:nvSpPr>
          <p:cNvPr id="25603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3200400"/>
          </a:xfrm>
        </p:spPr>
        <p:txBody>
          <a:bodyPr/>
          <a:lstStyle/>
          <a:p>
            <a:pPr eaLnBrk="1" hangingPunct="1"/>
            <a:r>
              <a:rPr lang="en-US" sz="2800" b="1" smtClean="0"/>
              <a:t>Dense connective tissue</a:t>
            </a:r>
            <a:endParaRPr lang="en-US" sz="2800" smtClean="0"/>
          </a:p>
          <a:p>
            <a:pPr lvl="1" eaLnBrk="1" hangingPunct="1"/>
            <a:r>
              <a:rPr lang="en-US" sz="2400" smtClean="0"/>
              <a:t>Contains Fibroblasts - cells that make fibers such as collagen</a:t>
            </a:r>
          </a:p>
          <a:p>
            <a:pPr lvl="1" eaLnBrk="1" hangingPunct="1"/>
            <a:r>
              <a:rPr lang="en-US" sz="2400" smtClean="0"/>
              <a:t>Locations</a:t>
            </a:r>
          </a:p>
          <a:p>
            <a:pPr lvl="2" eaLnBrk="1" hangingPunct="1"/>
            <a:r>
              <a:rPr lang="en-US" smtClean="0"/>
              <a:t>Tendons—attach skeletal muscle to bone</a:t>
            </a:r>
          </a:p>
          <a:p>
            <a:pPr lvl="2" eaLnBrk="1" hangingPunct="1"/>
            <a:r>
              <a:rPr lang="en-US" smtClean="0"/>
              <a:t>Ligaments—attach bone to bone at joints</a:t>
            </a:r>
          </a:p>
          <a:p>
            <a:pPr lvl="2" eaLnBrk="1" hangingPunct="1"/>
            <a:r>
              <a:rPr lang="en-US" smtClean="0"/>
              <a:t>Dermis—lower layers of the skin</a:t>
            </a:r>
          </a:p>
        </p:txBody>
      </p:sp>
      <p:pic>
        <p:nvPicPr>
          <p:cNvPr id="25604" name="Picture 37" descr="figure_03_19d_unlabeled"/>
          <p:cNvPicPr>
            <a:picLocks noChangeAspect="1" noChangeArrowheads="1"/>
          </p:cNvPicPr>
          <p:nvPr/>
        </p:nvPicPr>
        <p:blipFill>
          <a:blip r:embed="rId3" cstate="print"/>
          <a:srcRect l="4784" r="16310" b="14375"/>
          <a:stretch>
            <a:fillRect/>
          </a:stretch>
        </p:blipFill>
        <p:spPr bwMode="auto">
          <a:xfrm>
            <a:off x="990600" y="3397250"/>
            <a:ext cx="67818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7" descr="http://image.shutterstock.com/display_pic_with_logo/651769/651769,1290345720,1/stock-photo-ruptured-achilles-tendon-65557585.jpg"/>
          <p:cNvPicPr>
            <a:picLocks noChangeAspect="1" noChangeArrowheads="1"/>
          </p:cNvPicPr>
          <p:nvPr/>
        </p:nvPicPr>
        <p:blipFill>
          <a:blip r:embed="rId3" cstate="print"/>
          <a:srcRect l="10667" r="11111" b="12000"/>
          <a:stretch>
            <a:fillRect/>
          </a:stretch>
        </p:blipFill>
        <p:spPr bwMode="auto">
          <a:xfrm>
            <a:off x="457200" y="381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9" descr="http://anatomy.uams.edu/anatomyhtml/graphics/hand7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1" descr="http://www.sports-injury-info.com/image-files/illiotibial-b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56000"/>
            <a:ext cx="2717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3" descr="http://zhurnaly.com/images/zhurnalnet_z_images/toe/tendon_repair_after.jpg"/>
          <p:cNvPicPr>
            <a:picLocks noChangeAspect="1" noChangeArrowheads="1"/>
          </p:cNvPicPr>
          <p:nvPr/>
        </p:nvPicPr>
        <p:blipFill>
          <a:blip r:embed="rId6" cstate="print"/>
          <a:srcRect l="10001" t="17778"/>
          <a:stretch>
            <a:fillRect/>
          </a:stretch>
        </p:blipFill>
        <p:spPr bwMode="auto">
          <a:xfrm>
            <a:off x="152400" y="40386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rugs.com/health-guide/images/204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419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www.drugs.com/health-guide/images/204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Connective Tissue Types</a:t>
            </a:r>
          </a:p>
        </p:txBody>
      </p:sp>
      <p:sp>
        <p:nvSpPr>
          <p:cNvPr id="28675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610600" cy="2514600"/>
          </a:xfrm>
        </p:spPr>
        <p:txBody>
          <a:bodyPr/>
          <a:lstStyle/>
          <a:p>
            <a:pPr eaLnBrk="1" hangingPunct="1"/>
            <a:r>
              <a:rPr lang="en-US" sz="2400" b="1" smtClean="0"/>
              <a:t>Loose connective tissue types</a:t>
            </a:r>
          </a:p>
          <a:p>
            <a:pPr lvl="1" eaLnBrk="1" hangingPunct="1"/>
            <a:r>
              <a:rPr lang="en-US" sz="2400" b="1" smtClean="0"/>
              <a:t>Areolar tissue</a:t>
            </a:r>
          </a:p>
          <a:p>
            <a:pPr lvl="2" eaLnBrk="1" hangingPunct="1"/>
            <a:r>
              <a:rPr lang="en-US" smtClean="0"/>
              <a:t>Under epithelial tissue </a:t>
            </a:r>
          </a:p>
          <a:p>
            <a:pPr lvl="2" eaLnBrk="1" hangingPunct="1"/>
            <a:r>
              <a:rPr lang="en-US" smtClean="0"/>
              <a:t>Soft, pliable tissue</a:t>
            </a:r>
          </a:p>
          <a:p>
            <a:pPr lvl="2" eaLnBrk="1" hangingPunct="1"/>
            <a:r>
              <a:rPr lang="en-US" smtClean="0"/>
              <a:t>Can soak up excess fluid (causes edema)</a:t>
            </a:r>
          </a:p>
        </p:txBody>
      </p:sp>
      <p:pic>
        <p:nvPicPr>
          <p:cNvPr id="28676" name="Picture 38" descr="figure_03_19e_unlabeled"/>
          <p:cNvPicPr>
            <a:picLocks noChangeAspect="1" noChangeArrowheads="1"/>
          </p:cNvPicPr>
          <p:nvPr/>
        </p:nvPicPr>
        <p:blipFill>
          <a:blip r:embed="rId3" cstate="print"/>
          <a:srcRect l="3362" r="17732" b="13594"/>
          <a:stretch>
            <a:fillRect/>
          </a:stretch>
        </p:blipFill>
        <p:spPr bwMode="auto">
          <a:xfrm>
            <a:off x="838200" y="2884488"/>
            <a:ext cx="721360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Connective Tissue Types</a:t>
            </a:r>
          </a:p>
        </p:txBody>
      </p:sp>
      <p:sp>
        <p:nvSpPr>
          <p:cNvPr id="29699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2667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b="1" smtClean="0"/>
              <a:t>Loose connective tissue types</a:t>
            </a:r>
          </a:p>
          <a:p>
            <a:pPr lvl="1" eaLnBrk="1" hangingPunct="1"/>
            <a:r>
              <a:rPr lang="en-US" sz="2400" b="1" smtClean="0"/>
              <a:t>Adipose tissue</a:t>
            </a:r>
          </a:p>
          <a:p>
            <a:pPr lvl="2" eaLnBrk="1" hangingPunct="1"/>
            <a:r>
              <a:rPr lang="en-US" smtClean="0"/>
              <a:t>Many cells contain large lipid deposits</a:t>
            </a:r>
          </a:p>
          <a:p>
            <a:pPr lvl="2" eaLnBrk="1" hangingPunct="1"/>
            <a:r>
              <a:rPr lang="en-US" smtClean="0"/>
              <a:t>Functions</a:t>
            </a:r>
          </a:p>
          <a:p>
            <a:pPr lvl="3" eaLnBrk="1" hangingPunct="1"/>
            <a:r>
              <a:rPr lang="en-US" sz="2400" smtClean="0"/>
              <a:t>Insulates the body</a:t>
            </a:r>
          </a:p>
          <a:p>
            <a:pPr lvl="3" eaLnBrk="1" hangingPunct="1"/>
            <a:r>
              <a:rPr lang="en-US" sz="2400" smtClean="0"/>
              <a:t>Protects some organs</a:t>
            </a:r>
          </a:p>
          <a:p>
            <a:pPr lvl="3" eaLnBrk="1" hangingPunct="1"/>
            <a:r>
              <a:rPr lang="en-US" sz="2400" smtClean="0"/>
              <a:t>Serves as a site of fuel storage</a:t>
            </a:r>
          </a:p>
        </p:txBody>
      </p:sp>
      <p:pic>
        <p:nvPicPr>
          <p:cNvPr id="29700" name="Picture 23" descr="figure_03_19f_unlabeled"/>
          <p:cNvPicPr>
            <a:picLocks noChangeAspect="1" noChangeArrowheads="1"/>
          </p:cNvPicPr>
          <p:nvPr/>
        </p:nvPicPr>
        <p:blipFill>
          <a:blip r:embed="rId3" cstate="print"/>
          <a:srcRect l="4433" r="14886" b="16470"/>
          <a:stretch>
            <a:fillRect/>
          </a:stretch>
        </p:blipFill>
        <p:spPr bwMode="auto">
          <a:xfrm>
            <a:off x="762000" y="3492500"/>
            <a:ext cx="6934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Connective Tissue Types</a:t>
            </a:r>
          </a:p>
        </p:txBody>
      </p:sp>
      <p:sp>
        <p:nvSpPr>
          <p:cNvPr id="30723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2667000"/>
          </a:xfrm>
        </p:spPr>
        <p:txBody>
          <a:bodyPr/>
          <a:lstStyle/>
          <a:p>
            <a:pPr eaLnBrk="1" hangingPunct="1"/>
            <a:r>
              <a:rPr lang="en-US" b="1" smtClean="0"/>
              <a:t>Blood (vascular tissue)</a:t>
            </a:r>
          </a:p>
          <a:p>
            <a:pPr lvl="1" eaLnBrk="1" hangingPunct="1"/>
            <a:r>
              <a:rPr lang="en-US" smtClean="0"/>
              <a:t>Blood cells surrounded by fluid matrix called blood plasma</a:t>
            </a:r>
          </a:p>
          <a:p>
            <a:pPr lvl="1" eaLnBrk="1" hangingPunct="1"/>
            <a:r>
              <a:rPr lang="en-US" smtClean="0"/>
              <a:t>Fibers are visible during clotting</a:t>
            </a:r>
          </a:p>
          <a:p>
            <a:pPr lvl="1" eaLnBrk="1" hangingPunct="1"/>
            <a:r>
              <a:rPr lang="en-US" smtClean="0"/>
              <a:t>Functions as the transport vehicle for materials</a:t>
            </a:r>
          </a:p>
        </p:txBody>
      </p:sp>
      <p:pic>
        <p:nvPicPr>
          <p:cNvPr id="30724" name="Picture 31" descr="figure_03_19h_unlabeled"/>
          <p:cNvPicPr>
            <a:picLocks noChangeAspect="1" noChangeArrowheads="1"/>
          </p:cNvPicPr>
          <p:nvPr/>
        </p:nvPicPr>
        <p:blipFill>
          <a:blip r:embed="rId3" cstate="print"/>
          <a:srcRect b="6198"/>
          <a:stretch>
            <a:fillRect/>
          </a:stretch>
        </p:blipFill>
        <p:spPr bwMode="auto">
          <a:xfrm>
            <a:off x="228600" y="3278188"/>
            <a:ext cx="859472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381000"/>
          <a:ext cx="9144000" cy="594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8819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Connective</a:t>
                      </a:r>
                    </a:p>
                    <a:p>
                      <a:r>
                        <a:rPr lang="en-US" b="1" dirty="0" smtClean="0"/>
                        <a:t>Tissue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Cell type &amp; or matrix composition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Functions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Location in the body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Extra Notes</a:t>
                      </a:r>
                      <a:endParaRPr lang="en-US" b="1" dirty="0"/>
                    </a:p>
                  </a:txBody>
                  <a:tcPr/>
                </a:tc>
              </a:tr>
              <a:tr h="774117">
                <a:tc>
                  <a:txBody>
                    <a:bodyPr/>
                    <a:lstStyle/>
                    <a:p>
                      <a:r>
                        <a:rPr lang="en-US" dirty="0" smtClean="0"/>
                        <a:t>Bone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6151">
                <a:tc>
                  <a:txBody>
                    <a:bodyPr/>
                    <a:lstStyle/>
                    <a:p>
                      <a:r>
                        <a:rPr lang="en-US" dirty="0" smtClean="0"/>
                        <a:t>Cartilage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6151">
                <a:tc>
                  <a:txBody>
                    <a:bodyPr/>
                    <a:lstStyle/>
                    <a:p>
                      <a:r>
                        <a:rPr lang="en-US" dirty="0" smtClean="0"/>
                        <a:t>Dense Connective</a:t>
                      </a:r>
                      <a:r>
                        <a:rPr lang="en-US" baseline="0" dirty="0" smtClean="0"/>
                        <a:t>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3972">
                <a:tc>
                  <a:txBody>
                    <a:bodyPr/>
                    <a:lstStyle/>
                    <a:p>
                      <a:r>
                        <a:rPr lang="en-US" dirty="0" smtClean="0"/>
                        <a:t>Loose Connective Tissue - </a:t>
                      </a:r>
                      <a:r>
                        <a:rPr lang="en-US" dirty="0" err="1" smtClean="0"/>
                        <a:t>Areolar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1793">
                <a:tc>
                  <a:txBody>
                    <a:bodyPr/>
                    <a:lstStyle/>
                    <a:p>
                      <a:r>
                        <a:rPr lang="en-US" dirty="0" smtClean="0"/>
                        <a:t>Loose Connective Tissue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baseline="0" dirty="0" err="1" smtClean="0"/>
                        <a:t>Addipose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3231"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96" name="TextBox 3"/>
          <p:cNvSpPr txBox="1">
            <a:spLocks noChangeArrowheads="1"/>
          </p:cNvSpPr>
          <p:nvPr/>
        </p:nvSpPr>
        <p:spPr bwMode="auto">
          <a:xfrm>
            <a:off x="2971800" y="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Connective Tissue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Epithelium Characteristics</a:t>
            </a:r>
          </a:p>
        </p:txBody>
      </p:sp>
      <p:sp>
        <p:nvSpPr>
          <p:cNvPr id="103427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3200400" cy="624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Cells fit closely together and often form sheets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Tight junctions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apical surface is the free surface of the tissue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lower surface of the epithelium rests on a basement membrane (</a:t>
            </a:r>
            <a:r>
              <a:rPr lang="en-US" sz="2400" dirty="0" err="1" smtClean="0"/>
              <a:t>acellular</a:t>
            </a:r>
            <a:r>
              <a:rPr lang="en-US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Avascular</a:t>
            </a:r>
            <a:r>
              <a:rPr lang="en-US" sz="2400" dirty="0" smtClean="0"/>
              <a:t> (no blood supply)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Regenerate easily if well nourished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Through what process?</a:t>
            </a:r>
          </a:p>
        </p:txBody>
      </p:sp>
      <p:pic>
        <p:nvPicPr>
          <p:cNvPr id="4100" name="Picture 4" descr="epithelial.jpg"/>
          <p:cNvPicPr>
            <a:picLocks noChangeAspect="1"/>
          </p:cNvPicPr>
          <p:nvPr/>
        </p:nvPicPr>
        <p:blipFill>
          <a:blip r:embed="rId3" cstate="print"/>
          <a:srcRect t="14285"/>
          <a:stretch>
            <a:fillRect/>
          </a:stretch>
        </p:blipFill>
        <p:spPr bwMode="auto">
          <a:xfrm>
            <a:off x="3124200" y="1600200"/>
            <a:ext cx="601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Muscle Tissue</a:t>
            </a:r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2743200"/>
          </a:xfrm>
        </p:spPr>
        <p:txBody>
          <a:bodyPr/>
          <a:lstStyle/>
          <a:p>
            <a:pPr eaLnBrk="1" hangingPunct="1"/>
            <a:r>
              <a:rPr lang="en-US" b="1" smtClean="0"/>
              <a:t>Function is to produce movement</a:t>
            </a:r>
          </a:p>
          <a:p>
            <a:pPr eaLnBrk="1" hangingPunct="1"/>
            <a:r>
              <a:rPr lang="en-US" b="1" smtClean="0"/>
              <a:t>Three types</a:t>
            </a:r>
          </a:p>
          <a:p>
            <a:pPr lvl="1" eaLnBrk="1" hangingPunct="1"/>
            <a:r>
              <a:rPr lang="en-US" smtClean="0"/>
              <a:t>Skeletal muscle</a:t>
            </a:r>
          </a:p>
          <a:p>
            <a:pPr lvl="1" eaLnBrk="1" hangingPunct="1"/>
            <a:r>
              <a:rPr lang="en-US" smtClean="0"/>
              <a:t>Cardiac muscle</a:t>
            </a:r>
          </a:p>
          <a:p>
            <a:pPr lvl="1" eaLnBrk="1" hangingPunct="1"/>
            <a:r>
              <a:rPr lang="en-US" smtClean="0"/>
              <a:t>Smooth muscle</a:t>
            </a:r>
          </a:p>
        </p:txBody>
      </p:sp>
      <p:pic>
        <p:nvPicPr>
          <p:cNvPr id="32772" name="Picture 5" descr="http://www.umm.edu/graphics/images/en/19917.jpg"/>
          <p:cNvPicPr>
            <a:picLocks noChangeAspect="1" noChangeArrowheads="1"/>
          </p:cNvPicPr>
          <p:nvPr/>
        </p:nvPicPr>
        <p:blipFill>
          <a:blip r:embed="rId3" cstate="print"/>
          <a:srcRect l="3847" t="7051"/>
          <a:stretch>
            <a:fillRect/>
          </a:stretch>
        </p:blipFill>
        <p:spPr bwMode="auto">
          <a:xfrm>
            <a:off x="3035300" y="2133600"/>
            <a:ext cx="6108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Muscle Tissue Types</a:t>
            </a:r>
          </a:p>
        </p:txBody>
      </p:sp>
      <p:sp>
        <p:nvSpPr>
          <p:cNvPr id="33795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2400" b="1" smtClean="0"/>
              <a:t>Skeletal muscle</a:t>
            </a:r>
          </a:p>
          <a:p>
            <a:pPr lvl="1" eaLnBrk="1" hangingPunct="1"/>
            <a:r>
              <a:rPr lang="en-US" sz="2400" smtClean="0"/>
              <a:t>Under voluntary control</a:t>
            </a:r>
          </a:p>
          <a:p>
            <a:pPr lvl="1" eaLnBrk="1" hangingPunct="1"/>
            <a:r>
              <a:rPr lang="en-US" sz="2400" smtClean="0"/>
              <a:t>Contracts to pull on bones or skin</a:t>
            </a:r>
          </a:p>
          <a:p>
            <a:pPr lvl="1" eaLnBrk="1" hangingPunct="1"/>
            <a:r>
              <a:rPr lang="en-US" sz="2400" smtClean="0"/>
              <a:t>Produces gross body movements or facial expressions</a:t>
            </a:r>
          </a:p>
          <a:p>
            <a:pPr lvl="1" eaLnBrk="1" hangingPunct="1"/>
            <a:r>
              <a:rPr lang="en-US" sz="2400" smtClean="0"/>
              <a:t>Characteristics of skeletal muscle cells</a:t>
            </a:r>
          </a:p>
          <a:p>
            <a:pPr lvl="2" eaLnBrk="1" hangingPunct="1"/>
            <a:r>
              <a:rPr lang="en-US" smtClean="0"/>
              <a:t>Striated (stripes)</a:t>
            </a:r>
          </a:p>
          <a:p>
            <a:pPr lvl="2" eaLnBrk="1" hangingPunct="1"/>
            <a:r>
              <a:rPr lang="en-US" smtClean="0"/>
              <a:t>Multinucleate (more than one nucleus)</a:t>
            </a:r>
          </a:p>
          <a:p>
            <a:pPr lvl="2" eaLnBrk="1" hangingPunct="1"/>
            <a:r>
              <a:rPr lang="en-US" smtClean="0"/>
              <a:t>Long, cylindrical cells</a:t>
            </a:r>
          </a:p>
        </p:txBody>
      </p:sp>
      <p:pic>
        <p:nvPicPr>
          <p:cNvPr id="33796" name="Picture 28" descr="figure_03_20a_unlabeled"/>
          <p:cNvPicPr>
            <a:picLocks noChangeAspect="1" noChangeArrowheads="1"/>
          </p:cNvPicPr>
          <p:nvPr/>
        </p:nvPicPr>
        <p:blipFill>
          <a:blip r:embed="rId3" cstate="print"/>
          <a:srcRect l="351" t="4182" r="21629" b="10954"/>
          <a:stretch>
            <a:fillRect/>
          </a:stretch>
        </p:blipFill>
        <p:spPr bwMode="auto">
          <a:xfrm>
            <a:off x="3582988" y="4267200"/>
            <a:ext cx="55610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Muscle Tissue Types</a:t>
            </a:r>
          </a:p>
        </p:txBody>
      </p:sp>
      <p:sp>
        <p:nvSpPr>
          <p:cNvPr id="34819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smtClean="0"/>
              <a:t>Cardiac muscle</a:t>
            </a:r>
          </a:p>
          <a:p>
            <a:pPr lvl="1" eaLnBrk="1" hangingPunct="1"/>
            <a:r>
              <a:rPr lang="en-US" sz="2400" smtClean="0"/>
              <a:t>Under involuntary control</a:t>
            </a:r>
          </a:p>
          <a:p>
            <a:pPr lvl="1" eaLnBrk="1" hangingPunct="1"/>
            <a:r>
              <a:rPr lang="en-US" sz="2400" smtClean="0"/>
              <a:t>Found only in the heart</a:t>
            </a:r>
          </a:p>
          <a:p>
            <a:pPr lvl="1" eaLnBrk="1" hangingPunct="1"/>
            <a:r>
              <a:rPr lang="en-US" sz="2400" smtClean="0"/>
              <a:t>Function is to pump blood</a:t>
            </a:r>
          </a:p>
          <a:p>
            <a:pPr lvl="1" eaLnBrk="1" hangingPunct="1"/>
            <a:r>
              <a:rPr lang="en-US" sz="2400" smtClean="0"/>
              <a:t>Characteristics of cardiac muscle cells</a:t>
            </a:r>
          </a:p>
          <a:p>
            <a:pPr lvl="2" eaLnBrk="1" hangingPunct="1"/>
            <a:r>
              <a:rPr lang="en-US" smtClean="0"/>
              <a:t>Striated</a:t>
            </a:r>
          </a:p>
          <a:p>
            <a:pPr lvl="2" eaLnBrk="1" hangingPunct="1"/>
            <a:r>
              <a:rPr lang="en-US" smtClean="0"/>
              <a:t>One nucleus per cell</a:t>
            </a:r>
          </a:p>
          <a:p>
            <a:pPr lvl="2" eaLnBrk="1" hangingPunct="1"/>
            <a:r>
              <a:rPr lang="en-US" smtClean="0"/>
              <a:t>Cells are attached to other cardiac muscle cells at intercalated disks</a:t>
            </a:r>
          </a:p>
        </p:txBody>
      </p:sp>
      <p:pic>
        <p:nvPicPr>
          <p:cNvPr id="34820" name="Picture 15" descr="figure_03_20b_unlabeled"/>
          <p:cNvPicPr>
            <a:picLocks noChangeAspect="1" noChangeArrowheads="1"/>
          </p:cNvPicPr>
          <p:nvPr/>
        </p:nvPicPr>
        <p:blipFill>
          <a:blip r:embed="rId3" cstate="print"/>
          <a:srcRect t="10097" r="21980" b="13168"/>
          <a:stretch>
            <a:fillRect/>
          </a:stretch>
        </p:blipFill>
        <p:spPr bwMode="auto">
          <a:xfrm>
            <a:off x="2438400" y="3962400"/>
            <a:ext cx="670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Muscle Tissue Types</a:t>
            </a:r>
          </a:p>
        </p:txBody>
      </p:sp>
      <p:sp>
        <p:nvSpPr>
          <p:cNvPr id="35843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3429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smtClean="0"/>
              <a:t>Smooth muscle</a:t>
            </a:r>
          </a:p>
          <a:p>
            <a:pPr lvl="1" eaLnBrk="1" hangingPunct="1"/>
            <a:r>
              <a:rPr lang="en-US" sz="2400" smtClean="0"/>
              <a:t>Under involuntary muscle</a:t>
            </a:r>
          </a:p>
          <a:p>
            <a:pPr lvl="1" eaLnBrk="1" hangingPunct="1"/>
            <a:r>
              <a:rPr lang="en-US" sz="2400" smtClean="0"/>
              <a:t>Found in walls of hollow organs such as stomach, uterus, and blood vessels</a:t>
            </a:r>
          </a:p>
          <a:p>
            <a:pPr lvl="1" eaLnBrk="1" hangingPunct="1"/>
            <a:r>
              <a:rPr lang="en-US" sz="2400" smtClean="0"/>
              <a:t>Characteristics of smooth muscle cells</a:t>
            </a:r>
          </a:p>
          <a:p>
            <a:pPr lvl="2" eaLnBrk="1" hangingPunct="1"/>
            <a:r>
              <a:rPr lang="en-US" smtClean="0"/>
              <a:t>No visible striations</a:t>
            </a:r>
          </a:p>
          <a:p>
            <a:pPr lvl="2" eaLnBrk="1" hangingPunct="1"/>
            <a:r>
              <a:rPr lang="en-US" smtClean="0"/>
              <a:t>One nucleus per cell</a:t>
            </a:r>
          </a:p>
          <a:p>
            <a:pPr lvl="2" eaLnBrk="1" hangingPunct="1"/>
            <a:r>
              <a:rPr lang="en-US" smtClean="0"/>
              <a:t>Spindle-shaped cells</a:t>
            </a:r>
          </a:p>
        </p:txBody>
      </p:sp>
      <p:pic>
        <p:nvPicPr>
          <p:cNvPr id="35844" name="Picture 15" descr="figure_03_20c_unlabeled"/>
          <p:cNvPicPr>
            <a:picLocks noChangeAspect="1" noChangeArrowheads="1"/>
          </p:cNvPicPr>
          <p:nvPr/>
        </p:nvPicPr>
        <p:blipFill>
          <a:blip r:embed="rId3" cstate="print"/>
          <a:srcRect l="1884" t="7097" r="27190" b="13272"/>
          <a:stretch>
            <a:fillRect/>
          </a:stretch>
        </p:blipFill>
        <p:spPr bwMode="auto">
          <a:xfrm>
            <a:off x="3048000" y="41148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Nervous Tissue</a:t>
            </a:r>
          </a:p>
        </p:txBody>
      </p:sp>
      <p:sp>
        <p:nvSpPr>
          <p:cNvPr id="36867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2133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smtClean="0"/>
              <a:t>Composed of neurons and nerve support cells</a:t>
            </a:r>
          </a:p>
          <a:p>
            <a:pPr eaLnBrk="1" hangingPunct="1"/>
            <a:r>
              <a:rPr lang="en-US" sz="2400" smtClean="0"/>
              <a:t>Function is to send impulses to other areas of the body</a:t>
            </a:r>
          </a:p>
          <a:p>
            <a:pPr lvl="1" eaLnBrk="1" hangingPunct="1"/>
            <a:r>
              <a:rPr lang="en-US" sz="2400" smtClean="0"/>
              <a:t>Irritability</a:t>
            </a:r>
          </a:p>
          <a:p>
            <a:pPr lvl="1" eaLnBrk="1" hangingPunct="1"/>
            <a:r>
              <a:rPr lang="en-US" sz="2400" smtClean="0"/>
              <a:t>Conductivity</a:t>
            </a:r>
          </a:p>
          <a:p>
            <a:pPr eaLnBrk="1" hangingPunct="1"/>
            <a:r>
              <a:rPr lang="en-US" sz="2400" smtClean="0"/>
              <a:t>Support cells called neuroglia insulate, protect, and support neurons</a:t>
            </a:r>
          </a:p>
          <a:p>
            <a:pPr eaLnBrk="1" hangingPunct="1"/>
            <a:r>
              <a:rPr lang="en-US" sz="2400" smtClean="0"/>
              <a:t>Location – brain, spinal cord, throughout body tissues</a:t>
            </a:r>
          </a:p>
        </p:txBody>
      </p:sp>
      <p:pic>
        <p:nvPicPr>
          <p:cNvPr id="36868" name="Picture 41" descr="figure_03_21_unlabeled"/>
          <p:cNvPicPr>
            <a:picLocks noChangeAspect="1" noChangeArrowheads="1"/>
          </p:cNvPicPr>
          <p:nvPr/>
        </p:nvPicPr>
        <p:blipFill>
          <a:blip r:embed="rId3" cstate="print"/>
          <a:srcRect l="8865" t="6493" r="12228" b="10719"/>
          <a:stretch>
            <a:fillRect/>
          </a:stretch>
        </p:blipFill>
        <p:spPr bwMode="auto">
          <a:xfrm>
            <a:off x="2819400" y="3233738"/>
            <a:ext cx="63246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5" descr="figure_03_22_unlabeled"/>
          <p:cNvPicPr>
            <a:picLocks noChangeAspect="1" noChangeArrowheads="1"/>
          </p:cNvPicPr>
          <p:nvPr/>
        </p:nvPicPr>
        <p:blipFill>
          <a:blip r:embed="rId3" cstate="print"/>
          <a:srcRect b="2843"/>
          <a:stretch>
            <a:fillRect/>
          </a:stretch>
        </p:blipFill>
        <p:spPr bwMode="auto">
          <a:xfrm>
            <a:off x="1292225" y="0"/>
            <a:ext cx="7546975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Line 8"/>
          <p:cNvSpPr>
            <a:spLocks noChangeShapeType="1"/>
          </p:cNvSpPr>
          <p:nvPr/>
        </p:nvSpPr>
        <p:spPr bwMode="auto">
          <a:xfrm>
            <a:off x="3001963" y="465138"/>
            <a:ext cx="946150" cy="222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Freeform 9"/>
          <p:cNvSpPr>
            <a:spLocks/>
          </p:cNvSpPr>
          <p:nvPr/>
        </p:nvSpPr>
        <p:spPr bwMode="auto">
          <a:xfrm>
            <a:off x="3246438" y="690563"/>
            <a:ext cx="704850" cy="647700"/>
          </a:xfrm>
          <a:custGeom>
            <a:avLst/>
            <a:gdLst>
              <a:gd name="T0" fmla="*/ 0 w 444"/>
              <a:gd name="T1" fmla="*/ 2147483647 h 408"/>
              <a:gd name="T2" fmla="*/ 2147483647 w 444"/>
              <a:gd name="T3" fmla="*/ 0 h 408"/>
              <a:gd name="T4" fmla="*/ 0 60000 65536"/>
              <a:gd name="T5" fmla="*/ 0 60000 65536"/>
              <a:gd name="T6" fmla="*/ 0 w 444"/>
              <a:gd name="T7" fmla="*/ 0 h 408"/>
              <a:gd name="T8" fmla="*/ 444 w 444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408">
                <a:moveTo>
                  <a:pt x="0" y="408"/>
                </a:moveTo>
                <a:lnTo>
                  <a:pt x="44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10"/>
          <p:cNvSpPr>
            <a:spLocks noChangeShapeType="1"/>
          </p:cNvSpPr>
          <p:nvPr/>
        </p:nvSpPr>
        <p:spPr bwMode="auto">
          <a:xfrm flipV="1">
            <a:off x="3043238" y="687388"/>
            <a:ext cx="908050" cy="33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11"/>
          <p:cNvSpPr>
            <a:spLocks noChangeShapeType="1"/>
          </p:cNvSpPr>
          <p:nvPr/>
        </p:nvSpPr>
        <p:spPr bwMode="auto">
          <a:xfrm>
            <a:off x="3951288" y="687388"/>
            <a:ext cx="273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12"/>
          <p:cNvSpPr>
            <a:spLocks noChangeShapeType="1"/>
          </p:cNvSpPr>
          <p:nvPr/>
        </p:nvSpPr>
        <p:spPr bwMode="auto">
          <a:xfrm flipV="1">
            <a:off x="3557588" y="1801813"/>
            <a:ext cx="393700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13"/>
          <p:cNvSpPr>
            <a:spLocks noChangeShapeType="1"/>
          </p:cNvSpPr>
          <p:nvPr/>
        </p:nvSpPr>
        <p:spPr bwMode="auto">
          <a:xfrm>
            <a:off x="3951288" y="1801813"/>
            <a:ext cx="269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4"/>
          <p:cNvSpPr>
            <a:spLocks noChangeShapeType="1"/>
          </p:cNvSpPr>
          <p:nvPr/>
        </p:nvSpPr>
        <p:spPr bwMode="auto">
          <a:xfrm flipV="1">
            <a:off x="2951163" y="1954213"/>
            <a:ext cx="1270000" cy="34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5"/>
          <p:cNvSpPr>
            <a:spLocks noChangeShapeType="1"/>
          </p:cNvSpPr>
          <p:nvPr/>
        </p:nvSpPr>
        <p:spPr bwMode="auto">
          <a:xfrm flipV="1">
            <a:off x="3198813" y="2103438"/>
            <a:ext cx="752475" cy="231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6"/>
          <p:cNvSpPr>
            <a:spLocks noChangeShapeType="1"/>
          </p:cNvSpPr>
          <p:nvPr/>
        </p:nvSpPr>
        <p:spPr bwMode="auto">
          <a:xfrm>
            <a:off x="3948113" y="2103438"/>
            <a:ext cx="269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7"/>
          <p:cNvSpPr>
            <a:spLocks noChangeShapeType="1"/>
          </p:cNvSpPr>
          <p:nvPr/>
        </p:nvSpPr>
        <p:spPr bwMode="auto">
          <a:xfrm flipV="1">
            <a:off x="3176588" y="2881313"/>
            <a:ext cx="7778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8"/>
          <p:cNvSpPr>
            <a:spLocks noChangeShapeType="1"/>
          </p:cNvSpPr>
          <p:nvPr/>
        </p:nvSpPr>
        <p:spPr bwMode="auto">
          <a:xfrm>
            <a:off x="3954463" y="2881313"/>
            <a:ext cx="266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9"/>
          <p:cNvSpPr>
            <a:spLocks noChangeShapeType="1"/>
          </p:cNvSpPr>
          <p:nvPr/>
        </p:nvSpPr>
        <p:spPr bwMode="auto">
          <a:xfrm flipV="1">
            <a:off x="3773488" y="3033713"/>
            <a:ext cx="171450" cy="34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20"/>
          <p:cNvSpPr>
            <a:spLocks noChangeShapeType="1"/>
          </p:cNvSpPr>
          <p:nvPr/>
        </p:nvSpPr>
        <p:spPr bwMode="auto">
          <a:xfrm>
            <a:off x="3944938" y="3033713"/>
            <a:ext cx="273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21"/>
          <p:cNvSpPr>
            <a:spLocks noChangeShapeType="1"/>
          </p:cNvSpPr>
          <p:nvPr/>
        </p:nvSpPr>
        <p:spPr bwMode="auto">
          <a:xfrm>
            <a:off x="3306763" y="4351338"/>
            <a:ext cx="650875" cy="10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22"/>
          <p:cNvSpPr>
            <a:spLocks noChangeShapeType="1"/>
          </p:cNvSpPr>
          <p:nvPr/>
        </p:nvSpPr>
        <p:spPr bwMode="auto">
          <a:xfrm>
            <a:off x="3957638" y="4452938"/>
            <a:ext cx="260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23"/>
          <p:cNvSpPr>
            <a:spLocks noChangeShapeType="1"/>
          </p:cNvSpPr>
          <p:nvPr/>
        </p:nvSpPr>
        <p:spPr bwMode="auto">
          <a:xfrm>
            <a:off x="2576513" y="4551363"/>
            <a:ext cx="1647825" cy="60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24"/>
          <p:cNvSpPr>
            <a:spLocks noChangeShapeType="1"/>
          </p:cNvSpPr>
          <p:nvPr/>
        </p:nvSpPr>
        <p:spPr bwMode="auto">
          <a:xfrm flipV="1">
            <a:off x="3398838" y="4757738"/>
            <a:ext cx="555625" cy="48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25"/>
          <p:cNvSpPr>
            <a:spLocks noChangeShapeType="1"/>
          </p:cNvSpPr>
          <p:nvPr/>
        </p:nvSpPr>
        <p:spPr bwMode="auto">
          <a:xfrm>
            <a:off x="3954463" y="4757738"/>
            <a:ext cx="266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29"/>
          <p:cNvSpPr>
            <a:spLocks noChangeArrowheads="1"/>
          </p:cNvSpPr>
          <p:nvPr/>
        </p:nvSpPr>
        <p:spPr bwMode="auto">
          <a:xfrm>
            <a:off x="4173538" y="549275"/>
            <a:ext cx="2646362" cy="2905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300">
                <a:latin typeface="Calibri" pitchFamily="34" charset="0"/>
              </a:rPr>
              <a:t>• Brain, spinal cord, and nerves</a:t>
            </a:r>
          </a:p>
        </p:txBody>
      </p:sp>
      <p:sp>
        <p:nvSpPr>
          <p:cNvPr id="37910" name="Rectangle 30"/>
          <p:cNvSpPr>
            <a:spLocks noChangeArrowheads="1"/>
          </p:cNvSpPr>
          <p:nvPr/>
        </p:nvSpPr>
        <p:spPr bwMode="auto">
          <a:xfrm>
            <a:off x="4175125" y="465138"/>
            <a:ext cx="3330575" cy="1920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30000"/>
              </a:spcBef>
            </a:pPr>
            <a:r>
              <a:rPr lang="en-US" sz="1300">
                <a:latin typeface="Calibri" pitchFamily="34" charset="0"/>
              </a:rPr>
              <a:t>Nervous tissue: Internal communication</a:t>
            </a:r>
          </a:p>
        </p:txBody>
      </p:sp>
      <p:sp>
        <p:nvSpPr>
          <p:cNvPr id="37911" name="Rectangle 31"/>
          <p:cNvSpPr>
            <a:spLocks noChangeArrowheads="1"/>
          </p:cNvSpPr>
          <p:nvPr/>
        </p:nvSpPr>
        <p:spPr bwMode="auto">
          <a:xfrm>
            <a:off x="4167188" y="1489075"/>
            <a:ext cx="3725862" cy="2905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300">
                <a:latin typeface="Calibri" pitchFamily="34" charset="0"/>
              </a:rPr>
              <a:t>Muscle tissue: Contracts to cause movement</a:t>
            </a:r>
          </a:p>
        </p:txBody>
      </p:sp>
      <p:sp>
        <p:nvSpPr>
          <p:cNvPr id="37912" name="Rectangle 32"/>
          <p:cNvSpPr>
            <a:spLocks noChangeArrowheads="1"/>
          </p:cNvSpPr>
          <p:nvPr/>
        </p:nvSpPr>
        <p:spPr bwMode="auto">
          <a:xfrm>
            <a:off x="4165600" y="1728788"/>
            <a:ext cx="3159125" cy="1920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30000"/>
              </a:spcBef>
            </a:pPr>
            <a:r>
              <a:rPr lang="en-US" sz="1300">
                <a:latin typeface="Calibri" pitchFamily="34" charset="0"/>
              </a:rPr>
              <a:t>• Muscles attached to bones (skeletal)</a:t>
            </a:r>
          </a:p>
        </p:txBody>
      </p:sp>
      <p:sp>
        <p:nvSpPr>
          <p:cNvPr id="37913" name="Rectangle 33"/>
          <p:cNvSpPr>
            <a:spLocks noChangeArrowheads="1"/>
          </p:cNvSpPr>
          <p:nvPr/>
        </p:nvSpPr>
        <p:spPr bwMode="auto">
          <a:xfrm>
            <a:off x="4165600" y="1817688"/>
            <a:ext cx="2324100" cy="2905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300">
                <a:latin typeface="Calibri" pitchFamily="34" charset="0"/>
              </a:rPr>
              <a:t>• Muscles of heart (cardiac)</a:t>
            </a:r>
          </a:p>
        </p:txBody>
      </p:sp>
      <p:sp>
        <p:nvSpPr>
          <p:cNvPr id="37914" name="Rectangle 34"/>
          <p:cNvSpPr>
            <a:spLocks noChangeArrowheads="1"/>
          </p:cNvSpPr>
          <p:nvPr/>
        </p:nvSpPr>
        <p:spPr bwMode="auto">
          <a:xfrm>
            <a:off x="4170363" y="1976438"/>
            <a:ext cx="3709987" cy="2905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300">
                <a:latin typeface="Calibri" pitchFamily="34" charset="0"/>
              </a:rPr>
              <a:t>• Muscles of walls of hollow organs (smooth)</a:t>
            </a:r>
          </a:p>
        </p:txBody>
      </p:sp>
      <p:sp>
        <p:nvSpPr>
          <p:cNvPr id="37915" name="Rectangle 36"/>
          <p:cNvSpPr>
            <a:spLocks noChangeArrowheads="1"/>
          </p:cNvSpPr>
          <p:nvPr/>
        </p:nvSpPr>
        <p:spPr bwMode="auto">
          <a:xfrm>
            <a:off x="4159250" y="2435225"/>
            <a:ext cx="4394200" cy="4095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>
                <a:latin typeface="Calibri" pitchFamily="34" charset="0"/>
              </a:rPr>
              <a:t>Epithelial tissue: Forms boundaries between different</a:t>
            </a:r>
          </a:p>
          <a:p>
            <a:pPr>
              <a:lnSpc>
                <a:spcPct val="80000"/>
              </a:lnSpc>
            </a:pPr>
            <a:r>
              <a:rPr lang="en-US" sz="1300">
                <a:latin typeface="Calibri" pitchFamily="34" charset="0"/>
              </a:rPr>
              <a:t>environments, protects, secretes, absorbs, filters</a:t>
            </a:r>
          </a:p>
        </p:txBody>
      </p:sp>
      <p:sp>
        <p:nvSpPr>
          <p:cNvPr id="37916" name="Rectangle 38"/>
          <p:cNvSpPr>
            <a:spLocks noChangeArrowheads="1"/>
          </p:cNvSpPr>
          <p:nvPr/>
        </p:nvSpPr>
        <p:spPr bwMode="auto">
          <a:xfrm>
            <a:off x="4159250" y="2808288"/>
            <a:ext cx="4167188" cy="1920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30000"/>
              </a:spcBef>
            </a:pPr>
            <a:r>
              <a:rPr lang="en-US" sz="1300">
                <a:latin typeface="Calibri" pitchFamily="34" charset="0"/>
              </a:rPr>
              <a:t>• Lining of GI tract organs and other hollow organs</a:t>
            </a:r>
          </a:p>
        </p:txBody>
      </p:sp>
      <p:sp>
        <p:nvSpPr>
          <p:cNvPr id="37917" name="Rectangle 39"/>
          <p:cNvSpPr>
            <a:spLocks noChangeArrowheads="1"/>
          </p:cNvSpPr>
          <p:nvPr/>
        </p:nvSpPr>
        <p:spPr bwMode="auto">
          <a:xfrm>
            <a:off x="4159250" y="2973388"/>
            <a:ext cx="2205038" cy="1920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30000"/>
              </a:spcBef>
            </a:pPr>
            <a:r>
              <a:rPr lang="en-US" sz="1300">
                <a:latin typeface="Calibri" pitchFamily="34" charset="0"/>
              </a:rPr>
              <a:t>• Skin surface (epidermis)</a:t>
            </a:r>
          </a:p>
        </p:txBody>
      </p:sp>
      <p:sp>
        <p:nvSpPr>
          <p:cNvPr id="37918" name="Rectangle 40"/>
          <p:cNvSpPr>
            <a:spLocks noChangeArrowheads="1"/>
          </p:cNvSpPr>
          <p:nvPr/>
        </p:nvSpPr>
        <p:spPr bwMode="auto">
          <a:xfrm>
            <a:off x="4157663" y="4024313"/>
            <a:ext cx="3697287" cy="4095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>
                <a:latin typeface="Calibri" pitchFamily="34" charset="0"/>
              </a:rPr>
              <a:t>Connective tissue: Supports, protects, binds</a:t>
            </a:r>
          </a:p>
          <a:p>
            <a:pPr>
              <a:lnSpc>
                <a:spcPct val="80000"/>
              </a:lnSpc>
            </a:pPr>
            <a:r>
              <a:rPr lang="en-US" sz="1300">
                <a:latin typeface="Calibri" pitchFamily="34" charset="0"/>
              </a:rPr>
              <a:t>other tissues together</a:t>
            </a:r>
          </a:p>
        </p:txBody>
      </p:sp>
      <p:sp>
        <p:nvSpPr>
          <p:cNvPr id="37919" name="Rectangle 42"/>
          <p:cNvSpPr>
            <a:spLocks noChangeArrowheads="1"/>
          </p:cNvSpPr>
          <p:nvPr/>
        </p:nvSpPr>
        <p:spPr bwMode="auto">
          <a:xfrm>
            <a:off x="4159250" y="4300538"/>
            <a:ext cx="792163" cy="2905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300">
                <a:latin typeface="Calibri" pitchFamily="34" charset="0"/>
              </a:rPr>
              <a:t>• Bones</a:t>
            </a:r>
          </a:p>
        </p:txBody>
      </p:sp>
      <p:sp>
        <p:nvSpPr>
          <p:cNvPr id="37920" name="Rectangle 43"/>
          <p:cNvSpPr>
            <a:spLocks noChangeArrowheads="1"/>
          </p:cNvSpPr>
          <p:nvPr/>
        </p:nvSpPr>
        <p:spPr bwMode="auto">
          <a:xfrm>
            <a:off x="4165600" y="4460875"/>
            <a:ext cx="976313" cy="2905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300">
                <a:latin typeface="Calibri" pitchFamily="34" charset="0"/>
              </a:rPr>
              <a:t>• Tendons</a:t>
            </a:r>
          </a:p>
        </p:txBody>
      </p:sp>
      <p:sp>
        <p:nvSpPr>
          <p:cNvPr id="37921" name="Rectangle 44"/>
          <p:cNvSpPr>
            <a:spLocks noChangeArrowheads="1"/>
          </p:cNvSpPr>
          <p:nvPr/>
        </p:nvSpPr>
        <p:spPr bwMode="auto">
          <a:xfrm>
            <a:off x="4162425" y="4624388"/>
            <a:ext cx="2892425" cy="2905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300">
                <a:latin typeface="Calibri" pitchFamily="34" charset="0"/>
              </a:rPr>
              <a:t>• Fat and other soft padding tissue</a:t>
            </a:r>
          </a:p>
        </p:txBody>
      </p:sp>
      <p:sp>
        <p:nvSpPr>
          <p:cNvPr id="37922" name="Text Box 5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Figure 3.22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Tissue Repair (Wound Healing)</a:t>
            </a:r>
          </a:p>
        </p:txBody>
      </p:sp>
      <p:sp>
        <p:nvSpPr>
          <p:cNvPr id="3891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3200400"/>
          </a:xfrm>
        </p:spPr>
        <p:txBody>
          <a:bodyPr/>
          <a:lstStyle/>
          <a:p>
            <a:pPr eaLnBrk="1" hangingPunct="1"/>
            <a:r>
              <a:rPr lang="en-US" sz="2400" b="1" smtClean="0"/>
              <a:t>Regeneration</a:t>
            </a:r>
          </a:p>
          <a:p>
            <a:pPr lvl="1" eaLnBrk="1" hangingPunct="1"/>
            <a:r>
              <a:rPr lang="en-US" sz="2400" smtClean="0"/>
              <a:t>Replacement of destroyed tissue by the same kind of cells</a:t>
            </a:r>
          </a:p>
          <a:p>
            <a:pPr eaLnBrk="1" hangingPunct="1"/>
            <a:r>
              <a:rPr lang="en-US" sz="2400" b="1" smtClean="0"/>
              <a:t>Fibrosis</a:t>
            </a:r>
          </a:p>
          <a:p>
            <a:pPr lvl="1" eaLnBrk="1" hangingPunct="1"/>
            <a:r>
              <a:rPr lang="en-US" sz="2400" smtClean="0"/>
              <a:t>Repair by dense (fibrous) connective tissue (scar tissue)</a:t>
            </a:r>
          </a:p>
          <a:p>
            <a:pPr eaLnBrk="1" hangingPunct="1"/>
            <a:r>
              <a:rPr lang="en-US" sz="2400" smtClean="0"/>
              <a:t>Whether regeneration or fibrosis occurs depends on:</a:t>
            </a:r>
          </a:p>
          <a:p>
            <a:pPr lvl="1" eaLnBrk="1" hangingPunct="1"/>
            <a:r>
              <a:rPr lang="en-US" sz="2400" smtClean="0"/>
              <a:t>Type of tissue damaged</a:t>
            </a:r>
          </a:p>
          <a:p>
            <a:pPr lvl="1" eaLnBrk="1" hangingPunct="1"/>
            <a:r>
              <a:rPr lang="en-US" sz="2400" smtClean="0"/>
              <a:t>Severity of the injury</a:t>
            </a:r>
          </a:p>
        </p:txBody>
      </p:sp>
      <p:pic>
        <p:nvPicPr>
          <p:cNvPr id="38916" name="Picture 7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 t="47157"/>
          <a:stretch>
            <a:fillRect/>
          </a:stretch>
        </p:blipFill>
        <p:spPr bwMode="auto">
          <a:xfrm>
            <a:off x="685800" y="3581400"/>
            <a:ext cx="77057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Events in Tissue Repair</a:t>
            </a:r>
          </a:p>
        </p:txBody>
      </p:sp>
      <p:sp>
        <p:nvSpPr>
          <p:cNvPr id="155651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4906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Inflammation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Capillaries become very permeable (leaky)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Clotting proteins migrate into the area from the blood stream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clot walls off the injured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Granulation tissue forms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Growth of new capillaries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Rebuild collagen fibers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Regeneration of surface epithelium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Scab detaches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Regeneration of Tissues</a:t>
            </a:r>
          </a:p>
        </p:txBody>
      </p:sp>
      <p:sp>
        <p:nvSpPr>
          <p:cNvPr id="4096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4906963"/>
          </a:xfrm>
        </p:spPr>
        <p:txBody>
          <a:bodyPr/>
          <a:lstStyle/>
          <a:p>
            <a:pPr eaLnBrk="1" hangingPunct="1"/>
            <a:r>
              <a:rPr lang="en-US" sz="2400" smtClean="0"/>
              <a:t>Tissues that regenerate easily</a:t>
            </a:r>
          </a:p>
          <a:p>
            <a:pPr lvl="1" eaLnBrk="1" hangingPunct="1"/>
            <a:r>
              <a:rPr lang="en-US" sz="2400" smtClean="0"/>
              <a:t>Epithelial tissue (skin and mucous membranes)</a:t>
            </a:r>
          </a:p>
          <a:p>
            <a:pPr lvl="1" eaLnBrk="1" hangingPunct="1"/>
            <a:r>
              <a:rPr lang="en-US" sz="2400" smtClean="0"/>
              <a:t>Fibrous connective tissues and bone</a:t>
            </a:r>
          </a:p>
          <a:p>
            <a:pPr eaLnBrk="1" hangingPunct="1"/>
            <a:r>
              <a:rPr lang="en-US" sz="2400" smtClean="0"/>
              <a:t>Tissues that regenerate poorly</a:t>
            </a:r>
          </a:p>
          <a:p>
            <a:pPr lvl="1" eaLnBrk="1" hangingPunct="1"/>
            <a:r>
              <a:rPr lang="en-US" sz="2400" smtClean="0"/>
              <a:t>Skeletal muscle</a:t>
            </a:r>
          </a:p>
          <a:p>
            <a:pPr eaLnBrk="1" hangingPunct="1"/>
            <a:r>
              <a:rPr lang="en-US" sz="2400" smtClean="0"/>
              <a:t>Tissues that are replaced largely with scar tissue</a:t>
            </a:r>
          </a:p>
          <a:p>
            <a:pPr lvl="1" eaLnBrk="1" hangingPunct="1"/>
            <a:r>
              <a:rPr lang="en-US" sz="2400" smtClean="0"/>
              <a:t>Cardiac muscle</a:t>
            </a:r>
          </a:p>
          <a:p>
            <a:pPr lvl="1" eaLnBrk="1" hangingPunct="1"/>
            <a:r>
              <a:rPr lang="en-US" sz="2400" smtClean="0"/>
              <a:t>Nervous tissue within the brain and spinal </a:t>
            </a:r>
            <a:r>
              <a:rPr lang="en-US" smtClean="0"/>
              <a:t>cord</a:t>
            </a:r>
          </a:p>
        </p:txBody>
      </p:sp>
      <p:pic>
        <p:nvPicPr>
          <p:cNvPr id="40964" name="Picture 5" descr="http://www.drcarlacupido.com/wordpress/wp-content/uploads/2008/09/scar-tissue-achilles-rupture-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4114800"/>
            <a:ext cx="2676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219200" y="1371600"/>
            <a:ext cx="441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hlinkClick r:id="rId2"/>
            </a:endParaRPr>
          </a:p>
          <a:p>
            <a:endParaRPr lang="en-US">
              <a:hlinkClick r:id="rId2"/>
            </a:endParaRPr>
          </a:p>
          <a:p>
            <a:r>
              <a:rPr lang="en-US">
                <a:hlinkClick r:id="rId2"/>
              </a:rPr>
              <a:t>http://www.health-news-for-you.com/scar-tissue.html</a:t>
            </a:r>
            <a:endParaRPr lang="en-US"/>
          </a:p>
          <a:p>
            <a:endParaRPr lang="en-US"/>
          </a:p>
          <a:p>
            <a:r>
              <a:rPr lang="en-US"/>
              <a:t>Scar tissue article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Classification of Epithelia</a:t>
            </a: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3886200" cy="1752600"/>
          </a:xfrm>
        </p:spPr>
        <p:txBody>
          <a:bodyPr/>
          <a:lstStyle/>
          <a:p>
            <a:pPr eaLnBrk="1" hangingPunct="1"/>
            <a:r>
              <a:rPr lang="en-US" sz="2400" b="1" smtClean="0"/>
              <a:t>Number of cell layers</a:t>
            </a:r>
          </a:p>
          <a:p>
            <a:pPr lvl="1" eaLnBrk="1" hangingPunct="1"/>
            <a:r>
              <a:rPr lang="en-US" sz="2400" smtClean="0"/>
              <a:t>Simple—one layer</a:t>
            </a:r>
          </a:p>
          <a:p>
            <a:pPr lvl="1" eaLnBrk="1" hangingPunct="1"/>
            <a:r>
              <a:rPr lang="en-US" sz="2400" smtClean="0"/>
              <a:t>Stratified—more than one layer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90800" y="1905000"/>
            <a:ext cx="6553200" cy="4800600"/>
            <a:chOff x="1447800" y="152400"/>
            <a:chExt cx="7546975" cy="6629400"/>
          </a:xfrm>
        </p:grpSpPr>
        <p:pic>
          <p:nvPicPr>
            <p:cNvPr id="5125" name="Picture 15" descr="figure_03_17a_unlabeled"/>
            <p:cNvPicPr>
              <a:picLocks noChangeAspect="1" noChangeArrowheads="1"/>
            </p:cNvPicPr>
            <p:nvPr/>
          </p:nvPicPr>
          <p:blipFill>
            <a:blip r:embed="rId3" cstate="print"/>
            <a:srcRect b="3352"/>
            <a:stretch>
              <a:fillRect/>
            </a:stretch>
          </p:blipFill>
          <p:spPr bwMode="auto">
            <a:xfrm>
              <a:off x="1447800" y="152400"/>
              <a:ext cx="5956300" cy="631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Text Box 10"/>
            <p:cNvSpPr txBox="1">
              <a:spLocks noChangeArrowheads="1"/>
            </p:cNvSpPr>
            <p:nvPr/>
          </p:nvSpPr>
          <p:spPr bwMode="auto">
            <a:xfrm>
              <a:off x="1571625" y="6273800"/>
              <a:ext cx="6013450" cy="27463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2000">
                  <a:latin typeface="Calibri" pitchFamily="34" charset="0"/>
                </a:rPr>
                <a:t>(a) Classification based on number of cell layers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139950" y="211138"/>
              <a:ext cx="4498975" cy="5889625"/>
              <a:chOff x="2139950" y="211138"/>
              <a:chExt cx="4498975" cy="5889625"/>
            </a:xfrm>
          </p:grpSpPr>
          <p:sp>
            <p:nvSpPr>
              <p:cNvPr id="5129" name="Text Box 4"/>
              <p:cNvSpPr txBox="1">
                <a:spLocks noChangeArrowheads="1"/>
              </p:cNvSpPr>
              <p:nvPr/>
            </p:nvSpPr>
            <p:spPr bwMode="auto">
              <a:xfrm>
                <a:off x="4718050" y="211138"/>
                <a:ext cx="1920875" cy="274637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60000"/>
                  </a:lnSpc>
                  <a:spcBef>
                    <a:spcPct val="30000"/>
                  </a:spcBef>
                </a:pPr>
                <a:r>
                  <a:rPr lang="en-US" sz="2000">
                    <a:latin typeface="Calibri" pitchFamily="34" charset="0"/>
                  </a:rPr>
                  <a:t>Apical surface</a:t>
                </a:r>
              </a:p>
            </p:txBody>
          </p:sp>
          <p:sp>
            <p:nvSpPr>
              <p:cNvPr id="5130" name="Text Box 5"/>
              <p:cNvSpPr txBox="1">
                <a:spLocks noChangeArrowheads="1"/>
              </p:cNvSpPr>
              <p:nvPr/>
            </p:nvSpPr>
            <p:spPr bwMode="auto">
              <a:xfrm>
                <a:off x="2155825" y="1473200"/>
                <a:ext cx="1087438" cy="549275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60000"/>
                  </a:lnSpc>
                  <a:spcBef>
                    <a:spcPct val="30000"/>
                  </a:spcBef>
                </a:pPr>
                <a:r>
                  <a:rPr lang="en-US" sz="2000">
                    <a:latin typeface="Calibri" pitchFamily="34" charset="0"/>
                  </a:rPr>
                  <a:t>Basal</a:t>
                </a:r>
              </a:p>
              <a:p>
                <a:pPr>
                  <a:lnSpc>
                    <a:spcPct val="60000"/>
                  </a:lnSpc>
                  <a:spcBef>
                    <a:spcPct val="30000"/>
                  </a:spcBef>
                </a:pPr>
                <a:r>
                  <a:rPr lang="en-US" sz="2000">
                    <a:latin typeface="Calibri" pitchFamily="34" charset="0"/>
                  </a:rPr>
                  <a:t>surface</a:t>
                </a:r>
              </a:p>
            </p:txBody>
          </p:sp>
          <p:sp>
            <p:nvSpPr>
              <p:cNvPr id="5131" name="Text Box 6"/>
              <p:cNvSpPr txBox="1">
                <a:spLocks noChangeArrowheads="1"/>
              </p:cNvSpPr>
              <p:nvPr/>
            </p:nvSpPr>
            <p:spPr bwMode="auto">
              <a:xfrm>
                <a:off x="3533775" y="1546225"/>
                <a:ext cx="1017588" cy="274638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60000"/>
                  </a:lnSpc>
                  <a:spcBef>
                    <a:spcPct val="30000"/>
                  </a:spcBef>
                </a:pPr>
                <a:r>
                  <a:rPr lang="en-US" sz="2000">
                    <a:latin typeface="Calibri" pitchFamily="34" charset="0"/>
                  </a:rPr>
                  <a:t>Simple</a:t>
                </a:r>
              </a:p>
            </p:txBody>
          </p:sp>
          <p:sp>
            <p:nvSpPr>
              <p:cNvPr id="5132" name="Text Box 7"/>
              <p:cNvSpPr txBox="1">
                <a:spLocks noChangeArrowheads="1"/>
              </p:cNvSpPr>
              <p:nvPr/>
            </p:nvSpPr>
            <p:spPr bwMode="auto">
              <a:xfrm>
                <a:off x="4718050" y="2913063"/>
                <a:ext cx="1920875" cy="274637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60000"/>
                  </a:lnSpc>
                  <a:spcBef>
                    <a:spcPct val="30000"/>
                  </a:spcBef>
                </a:pPr>
                <a:r>
                  <a:rPr lang="en-US" sz="2000">
                    <a:latin typeface="Calibri" pitchFamily="34" charset="0"/>
                  </a:rPr>
                  <a:t>Apical surface</a:t>
                </a:r>
              </a:p>
            </p:txBody>
          </p:sp>
          <p:sp>
            <p:nvSpPr>
              <p:cNvPr id="5133" name="Text Box 8"/>
              <p:cNvSpPr txBox="1">
                <a:spLocks noChangeArrowheads="1"/>
              </p:cNvSpPr>
              <p:nvPr/>
            </p:nvSpPr>
            <p:spPr bwMode="auto">
              <a:xfrm>
                <a:off x="2139950" y="5546725"/>
                <a:ext cx="1087438" cy="549275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60000"/>
                  </a:lnSpc>
                  <a:spcBef>
                    <a:spcPct val="30000"/>
                  </a:spcBef>
                </a:pPr>
                <a:r>
                  <a:rPr lang="en-US" sz="2000">
                    <a:latin typeface="Calibri" pitchFamily="34" charset="0"/>
                  </a:rPr>
                  <a:t>Basal</a:t>
                </a:r>
              </a:p>
              <a:p>
                <a:pPr>
                  <a:lnSpc>
                    <a:spcPct val="60000"/>
                  </a:lnSpc>
                  <a:spcBef>
                    <a:spcPct val="30000"/>
                  </a:spcBef>
                </a:pPr>
                <a:r>
                  <a:rPr lang="en-US" sz="2000">
                    <a:latin typeface="Calibri" pitchFamily="34" charset="0"/>
                  </a:rPr>
                  <a:t>surface</a:t>
                </a:r>
              </a:p>
            </p:txBody>
          </p:sp>
          <p:sp>
            <p:nvSpPr>
              <p:cNvPr id="5134" name="Text Box 9"/>
              <p:cNvSpPr txBox="1">
                <a:spLocks noChangeArrowheads="1"/>
              </p:cNvSpPr>
              <p:nvPr/>
            </p:nvSpPr>
            <p:spPr bwMode="auto">
              <a:xfrm>
                <a:off x="3400425" y="5826125"/>
                <a:ext cx="1284288" cy="274638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60000"/>
                  </a:lnSpc>
                  <a:spcBef>
                    <a:spcPct val="30000"/>
                  </a:spcBef>
                </a:pPr>
                <a:r>
                  <a:rPr lang="en-US" sz="2000">
                    <a:latin typeface="Calibri" pitchFamily="34" charset="0"/>
                  </a:rPr>
                  <a:t>Stratified</a:t>
                </a:r>
              </a:p>
            </p:txBody>
          </p:sp>
          <p:sp>
            <p:nvSpPr>
              <p:cNvPr id="5135" name="Freeform 11"/>
              <p:cNvSpPr>
                <a:spLocks/>
              </p:cNvSpPr>
              <p:nvPr/>
            </p:nvSpPr>
            <p:spPr bwMode="auto">
              <a:xfrm>
                <a:off x="4270375" y="3019425"/>
                <a:ext cx="476250" cy="476250"/>
              </a:xfrm>
              <a:custGeom>
                <a:avLst/>
                <a:gdLst>
                  <a:gd name="T0" fmla="*/ 0 w 300"/>
                  <a:gd name="T1" fmla="*/ 2147483647 h 300"/>
                  <a:gd name="T2" fmla="*/ 2147483647 w 300"/>
                  <a:gd name="T3" fmla="*/ 0 h 300"/>
                  <a:gd name="T4" fmla="*/ 2147483647 w 30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300"/>
                  <a:gd name="T10" fmla="*/ 0 h 300"/>
                  <a:gd name="T11" fmla="*/ 300 w 30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0" h="300">
                    <a:moveTo>
                      <a:pt x="0" y="300"/>
                    </a:moveTo>
                    <a:lnTo>
                      <a:pt x="140" y="0"/>
                    </a:lnTo>
                    <a:lnTo>
                      <a:pt x="30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Freeform 12"/>
              <p:cNvSpPr>
                <a:spLocks/>
              </p:cNvSpPr>
              <p:nvPr/>
            </p:nvSpPr>
            <p:spPr bwMode="auto">
              <a:xfrm>
                <a:off x="2955925" y="4953000"/>
                <a:ext cx="498475" cy="698500"/>
              </a:xfrm>
              <a:custGeom>
                <a:avLst/>
                <a:gdLst>
                  <a:gd name="T0" fmla="*/ 0 w 314"/>
                  <a:gd name="T1" fmla="*/ 2147483647 h 440"/>
                  <a:gd name="T2" fmla="*/ 2147483647 w 314"/>
                  <a:gd name="T3" fmla="*/ 2147483647 h 440"/>
                  <a:gd name="T4" fmla="*/ 2147483647 w 314"/>
                  <a:gd name="T5" fmla="*/ 0 h 440"/>
                  <a:gd name="T6" fmla="*/ 0 60000 65536"/>
                  <a:gd name="T7" fmla="*/ 0 60000 65536"/>
                  <a:gd name="T8" fmla="*/ 0 60000 65536"/>
                  <a:gd name="T9" fmla="*/ 0 w 314"/>
                  <a:gd name="T10" fmla="*/ 0 h 440"/>
                  <a:gd name="T11" fmla="*/ 314 w 314"/>
                  <a:gd name="T12" fmla="*/ 440 h 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4" h="440">
                    <a:moveTo>
                      <a:pt x="0" y="440"/>
                    </a:moveTo>
                    <a:lnTo>
                      <a:pt x="162" y="440"/>
                    </a:lnTo>
                    <a:lnTo>
                      <a:pt x="31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Freeform 13"/>
              <p:cNvSpPr>
                <a:spLocks/>
              </p:cNvSpPr>
              <p:nvPr/>
            </p:nvSpPr>
            <p:spPr bwMode="auto">
              <a:xfrm>
                <a:off x="4127500" y="327025"/>
                <a:ext cx="622300" cy="307975"/>
              </a:xfrm>
              <a:custGeom>
                <a:avLst/>
                <a:gdLst>
                  <a:gd name="T0" fmla="*/ 0 w 392"/>
                  <a:gd name="T1" fmla="*/ 2147483647 h 194"/>
                  <a:gd name="T2" fmla="*/ 2147483647 w 392"/>
                  <a:gd name="T3" fmla="*/ 0 h 194"/>
                  <a:gd name="T4" fmla="*/ 2147483647 w 392"/>
                  <a:gd name="T5" fmla="*/ 0 h 194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194"/>
                  <a:gd name="T11" fmla="*/ 392 w 392"/>
                  <a:gd name="T12" fmla="*/ 194 h 1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194">
                    <a:moveTo>
                      <a:pt x="0" y="194"/>
                    </a:moveTo>
                    <a:lnTo>
                      <a:pt x="282" y="0"/>
                    </a:lnTo>
                    <a:lnTo>
                      <a:pt x="392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Freeform 14"/>
              <p:cNvSpPr>
                <a:spLocks/>
              </p:cNvSpPr>
              <p:nvPr/>
            </p:nvSpPr>
            <p:spPr bwMode="auto">
              <a:xfrm>
                <a:off x="2959100" y="1162050"/>
                <a:ext cx="311150" cy="419100"/>
              </a:xfrm>
              <a:custGeom>
                <a:avLst/>
                <a:gdLst>
                  <a:gd name="T0" fmla="*/ 0 w 196"/>
                  <a:gd name="T1" fmla="*/ 2147483647 h 264"/>
                  <a:gd name="T2" fmla="*/ 2147483647 w 196"/>
                  <a:gd name="T3" fmla="*/ 2147483647 h 264"/>
                  <a:gd name="T4" fmla="*/ 2147483647 w 196"/>
                  <a:gd name="T5" fmla="*/ 0 h 264"/>
                  <a:gd name="T6" fmla="*/ 0 60000 65536"/>
                  <a:gd name="T7" fmla="*/ 0 60000 65536"/>
                  <a:gd name="T8" fmla="*/ 0 60000 65536"/>
                  <a:gd name="T9" fmla="*/ 0 w 196"/>
                  <a:gd name="T10" fmla="*/ 0 h 264"/>
                  <a:gd name="T11" fmla="*/ 196 w 196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6" h="264">
                    <a:moveTo>
                      <a:pt x="0" y="264"/>
                    </a:moveTo>
                    <a:lnTo>
                      <a:pt x="110" y="264"/>
                    </a:lnTo>
                    <a:lnTo>
                      <a:pt x="19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8" name="Text Box 20"/>
            <p:cNvSpPr txBox="1">
              <a:spLocks noChangeArrowheads="1"/>
            </p:cNvSpPr>
            <p:nvPr/>
          </p:nvSpPr>
          <p:spPr bwMode="auto">
            <a:xfrm>
              <a:off x="7772400" y="6477000"/>
              <a:ext cx="1222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Figure 3.17a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Classification of Epithelia</a:t>
            </a:r>
          </a:p>
        </p:txBody>
      </p:sp>
      <p:sp>
        <p:nvSpPr>
          <p:cNvPr id="614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3843338" cy="4906963"/>
          </a:xfrm>
        </p:spPr>
        <p:txBody>
          <a:bodyPr/>
          <a:lstStyle/>
          <a:p>
            <a:pPr eaLnBrk="1" hangingPunct="1"/>
            <a:r>
              <a:rPr lang="en-US" b="1" smtClean="0"/>
              <a:t>Shape of cells</a:t>
            </a:r>
          </a:p>
          <a:p>
            <a:pPr lvl="1" eaLnBrk="1" hangingPunct="1"/>
            <a:r>
              <a:rPr lang="en-US" smtClean="0"/>
              <a:t>Squamous</a:t>
            </a:r>
          </a:p>
          <a:p>
            <a:pPr lvl="2" eaLnBrk="1" hangingPunct="1"/>
            <a:r>
              <a:rPr lang="en-US" smtClean="0"/>
              <a:t>flattened</a:t>
            </a:r>
          </a:p>
          <a:p>
            <a:pPr lvl="1" eaLnBrk="1" hangingPunct="1"/>
            <a:r>
              <a:rPr lang="en-US" smtClean="0"/>
              <a:t>Cuboidal</a:t>
            </a:r>
          </a:p>
          <a:p>
            <a:pPr lvl="2" eaLnBrk="1" hangingPunct="1"/>
            <a:r>
              <a:rPr lang="en-US" smtClean="0"/>
              <a:t>cube-shaped</a:t>
            </a:r>
          </a:p>
          <a:p>
            <a:pPr lvl="1" eaLnBrk="1" hangingPunct="1"/>
            <a:r>
              <a:rPr lang="en-US" smtClean="0"/>
              <a:t>Columnar</a:t>
            </a:r>
          </a:p>
          <a:p>
            <a:pPr lvl="2" eaLnBrk="1" hangingPunct="1"/>
            <a:r>
              <a:rPr lang="en-US" smtClean="0"/>
              <a:t>column-like</a:t>
            </a:r>
          </a:p>
        </p:txBody>
      </p:sp>
      <p:pic>
        <p:nvPicPr>
          <p:cNvPr id="6148" name="Picture 4" descr="figure_03_17b_labeled"/>
          <p:cNvPicPr>
            <a:picLocks noChangeAspect="1" noChangeArrowheads="1"/>
          </p:cNvPicPr>
          <p:nvPr/>
        </p:nvPicPr>
        <p:blipFill>
          <a:blip r:embed="rId3" cstate="print"/>
          <a:srcRect b="2647"/>
          <a:stretch>
            <a:fillRect/>
          </a:stretch>
        </p:blipFill>
        <p:spPr bwMode="auto">
          <a:xfrm>
            <a:off x="4133850" y="762000"/>
            <a:ext cx="45354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Simple Epithelia</a:t>
            </a:r>
          </a:p>
        </p:txBody>
      </p:sp>
      <p:sp>
        <p:nvSpPr>
          <p:cNvPr id="7171" name="Rectangle 2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2819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b="1" smtClean="0"/>
              <a:t>Simple squamous</a:t>
            </a:r>
          </a:p>
          <a:p>
            <a:pPr lvl="1" eaLnBrk="1" hangingPunct="1"/>
            <a:r>
              <a:rPr lang="en-US" sz="2400" smtClean="0"/>
              <a:t>Single layer of flat cells</a:t>
            </a:r>
          </a:p>
          <a:p>
            <a:pPr lvl="1" eaLnBrk="1" hangingPunct="1"/>
            <a:r>
              <a:rPr lang="en-US" sz="2400" smtClean="0"/>
              <a:t>Location - usually forms membranes</a:t>
            </a:r>
          </a:p>
          <a:p>
            <a:pPr lvl="2" eaLnBrk="1" hangingPunct="1"/>
            <a:r>
              <a:rPr lang="en-US" smtClean="0"/>
              <a:t>Lines body cavities</a:t>
            </a:r>
          </a:p>
          <a:p>
            <a:pPr lvl="2" eaLnBrk="1" hangingPunct="1"/>
            <a:r>
              <a:rPr lang="en-US" smtClean="0"/>
              <a:t>Lines lungs and capillaries</a:t>
            </a:r>
          </a:p>
          <a:p>
            <a:pPr lvl="1" eaLnBrk="1" hangingPunct="1"/>
            <a:r>
              <a:rPr lang="en-US" sz="2400" smtClean="0"/>
              <a:t>Functions in diffusion, filtration, or secretion in membranes</a:t>
            </a:r>
          </a:p>
          <a:p>
            <a:pPr lvl="1" eaLnBrk="1" hangingPunct="1"/>
            <a:r>
              <a:rPr lang="en-US" sz="2400" smtClean="0">
                <a:hlinkClick r:id="rId3"/>
              </a:rPr>
              <a:t>g</a:t>
            </a:r>
            <a:endParaRPr lang="en-US" sz="2400" smtClean="0"/>
          </a:p>
          <a:p>
            <a:pPr lvl="1" eaLnBrk="1" hangingPunct="1"/>
            <a:endParaRPr lang="en-US" sz="2400" smtClean="0"/>
          </a:p>
        </p:txBody>
      </p:sp>
      <p:pic>
        <p:nvPicPr>
          <p:cNvPr id="7172" name="Picture 17" descr="figure_03_18a_unlabeled"/>
          <p:cNvPicPr>
            <a:picLocks noChangeAspect="1" noChangeArrowheads="1"/>
          </p:cNvPicPr>
          <p:nvPr/>
        </p:nvPicPr>
        <p:blipFill>
          <a:blip r:embed="rId4" cstate="print"/>
          <a:srcRect b="5774"/>
          <a:stretch>
            <a:fillRect/>
          </a:stretch>
        </p:blipFill>
        <p:spPr bwMode="auto">
          <a:xfrm>
            <a:off x="0" y="3352800"/>
            <a:ext cx="8594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467600" y="4114800"/>
            <a:ext cx="1295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http://www.youtube.com/watch?v=d-f3RL0KiUg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Simple Epithelia</a:t>
            </a: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3657600"/>
          </a:xfrm>
        </p:spPr>
        <p:txBody>
          <a:bodyPr/>
          <a:lstStyle/>
          <a:p>
            <a:pPr eaLnBrk="1" hangingPunct="1"/>
            <a:r>
              <a:rPr lang="en-US" sz="2400" b="1" smtClean="0"/>
              <a:t>Simple cuboidal</a:t>
            </a:r>
          </a:p>
          <a:p>
            <a:pPr lvl="1" eaLnBrk="1" hangingPunct="1"/>
            <a:r>
              <a:rPr lang="en-US" sz="2400" smtClean="0"/>
              <a:t>Single layer of cube-like cells</a:t>
            </a:r>
          </a:p>
          <a:p>
            <a:pPr lvl="1" eaLnBrk="1" hangingPunct="1"/>
            <a:r>
              <a:rPr lang="en-US" sz="2400" smtClean="0"/>
              <a:t>Locations </a:t>
            </a:r>
          </a:p>
          <a:p>
            <a:pPr lvl="2" eaLnBrk="1" hangingPunct="1"/>
            <a:r>
              <a:rPr lang="en-US" smtClean="0"/>
              <a:t>Common in glands and their ducts (ex:  salavary  glands)</a:t>
            </a:r>
          </a:p>
          <a:p>
            <a:pPr lvl="2" eaLnBrk="1" hangingPunct="1"/>
            <a:r>
              <a:rPr lang="en-US" smtClean="0"/>
              <a:t>Forms walls of kidney tubules</a:t>
            </a:r>
          </a:p>
          <a:p>
            <a:pPr lvl="2" eaLnBrk="1" hangingPunct="1"/>
            <a:r>
              <a:rPr lang="en-US" smtClean="0"/>
              <a:t>Covers the ovaries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- </a:t>
            </a:r>
            <a:r>
              <a:rPr lang="en-US" sz="2400" smtClean="0"/>
              <a:t>Functions – secretion &amp; absorption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3962400"/>
            <a:ext cx="8151813" cy="2740025"/>
            <a:chOff x="257175" y="1708150"/>
            <a:chExt cx="8609013" cy="3273425"/>
          </a:xfrm>
        </p:grpSpPr>
        <p:pic>
          <p:nvPicPr>
            <p:cNvPr id="8197" name="Picture 22" descr="figure_03_18b_unlabeled"/>
            <p:cNvPicPr>
              <a:picLocks noChangeAspect="1" noChangeArrowheads="1"/>
            </p:cNvPicPr>
            <p:nvPr/>
          </p:nvPicPr>
          <p:blipFill>
            <a:blip r:embed="rId3" cstate="print"/>
            <a:srcRect b="5107"/>
            <a:stretch>
              <a:fillRect/>
            </a:stretch>
          </p:blipFill>
          <p:spPr bwMode="auto">
            <a:xfrm>
              <a:off x="276225" y="1708150"/>
              <a:ext cx="8589963" cy="324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5257800" y="4032250"/>
              <a:ext cx="2352675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Freeform 5"/>
            <p:cNvSpPr>
              <a:spLocks/>
            </p:cNvSpPr>
            <p:nvPr/>
          </p:nvSpPr>
          <p:spPr bwMode="auto">
            <a:xfrm>
              <a:off x="5470525" y="2517775"/>
              <a:ext cx="2057400" cy="685800"/>
            </a:xfrm>
            <a:custGeom>
              <a:avLst/>
              <a:gdLst>
                <a:gd name="T0" fmla="*/ 0 w 1296"/>
                <a:gd name="T1" fmla="*/ 2147483647 h 432"/>
                <a:gd name="T2" fmla="*/ 2147483647 w 1296"/>
                <a:gd name="T3" fmla="*/ 0 h 432"/>
                <a:gd name="T4" fmla="*/ 2147483647 w 1296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1296"/>
                <a:gd name="T10" fmla="*/ 0 h 432"/>
                <a:gd name="T11" fmla="*/ 1296 w 129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432">
                  <a:moveTo>
                    <a:pt x="0" y="196"/>
                  </a:moveTo>
                  <a:lnTo>
                    <a:pt x="1296" y="0"/>
                  </a:lnTo>
                  <a:lnTo>
                    <a:pt x="168" y="43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6"/>
            <p:cNvSpPr>
              <a:spLocks noChangeShapeType="1"/>
            </p:cNvSpPr>
            <p:nvPr/>
          </p:nvSpPr>
          <p:spPr bwMode="auto">
            <a:xfrm>
              <a:off x="7531100" y="2517775"/>
              <a:ext cx="76200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>
              <a:off x="5953125" y="3463925"/>
              <a:ext cx="1647825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257175" y="4757738"/>
              <a:ext cx="2644775" cy="219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(b) Diagram: Simple cuboidal</a:t>
              </a:r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>
              <a:off x="2962275" y="2443163"/>
              <a:ext cx="1093788" cy="981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Nucleus of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simple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cuboidal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epithelial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cell</a:t>
              </a: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4448175" y="4572000"/>
              <a:ext cx="3178175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Photomicrograph: Simple cuboidal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epithelium in kidney tubules (250</a:t>
              </a:r>
              <a:r>
                <a:rPr lang="en-US" sz="1200">
                  <a:latin typeface="Calibri" pitchFamily="34" charset="0"/>
                </a:rPr>
                <a:t>×</a:t>
              </a:r>
              <a:r>
                <a:rPr lang="en-US" sz="1400">
                  <a:latin typeface="Calibri" pitchFamily="34" charset="0"/>
                </a:rPr>
                <a:t>).</a:t>
              </a:r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2957513" y="3476625"/>
              <a:ext cx="1082675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Basement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membrane</a:t>
              </a:r>
            </a:p>
          </p:txBody>
        </p:sp>
        <p:sp>
          <p:nvSpPr>
            <p:cNvPr id="8206" name="Text Box 12"/>
            <p:cNvSpPr txBox="1">
              <a:spLocks noChangeArrowheads="1"/>
            </p:cNvSpPr>
            <p:nvPr/>
          </p:nvSpPr>
          <p:spPr bwMode="auto">
            <a:xfrm>
              <a:off x="7543800" y="3924300"/>
              <a:ext cx="1143000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Connective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tissue</a:t>
              </a:r>
            </a:p>
          </p:txBody>
        </p:sp>
        <p:sp>
          <p:nvSpPr>
            <p:cNvPr id="8207" name="Text Box 13"/>
            <p:cNvSpPr txBox="1">
              <a:spLocks noChangeArrowheads="1"/>
            </p:cNvSpPr>
            <p:nvPr/>
          </p:nvSpPr>
          <p:spPr bwMode="auto">
            <a:xfrm>
              <a:off x="7543800" y="3357563"/>
              <a:ext cx="1082675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Basement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membrane</a:t>
              </a:r>
            </a:p>
          </p:txBody>
        </p:sp>
        <p:sp>
          <p:nvSpPr>
            <p:cNvPr id="8208" name="Text Box 14"/>
            <p:cNvSpPr txBox="1">
              <a:spLocks noChangeArrowheads="1"/>
            </p:cNvSpPr>
            <p:nvPr/>
          </p:nvSpPr>
          <p:spPr bwMode="auto">
            <a:xfrm>
              <a:off x="7543800" y="2409825"/>
              <a:ext cx="954088" cy="790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Simple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cuboidal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epithelial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cells</a:t>
              </a:r>
            </a:p>
          </p:txBody>
        </p:sp>
        <p:sp>
          <p:nvSpPr>
            <p:cNvPr id="8209" name="Freeform 15"/>
            <p:cNvSpPr>
              <a:spLocks/>
            </p:cNvSpPr>
            <p:nvPr/>
          </p:nvSpPr>
          <p:spPr bwMode="auto">
            <a:xfrm>
              <a:off x="2397125" y="2549525"/>
              <a:ext cx="619125" cy="1270000"/>
            </a:xfrm>
            <a:custGeom>
              <a:avLst/>
              <a:gdLst>
                <a:gd name="T0" fmla="*/ 0 w 390"/>
                <a:gd name="T1" fmla="*/ 2147483647 h 800"/>
                <a:gd name="T2" fmla="*/ 2147483647 w 390"/>
                <a:gd name="T3" fmla="*/ 0 h 800"/>
                <a:gd name="T4" fmla="*/ 2147483647 w 390"/>
                <a:gd name="T5" fmla="*/ 0 h 800"/>
                <a:gd name="T6" fmla="*/ 0 60000 65536"/>
                <a:gd name="T7" fmla="*/ 0 60000 65536"/>
                <a:gd name="T8" fmla="*/ 0 60000 65536"/>
                <a:gd name="T9" fmla="*/ 0 w 390"/>
                <a:gd name="T10" fmla="*/ 0 h 800"/>
                <a:gd name="T11" fmla="*/ 390 w 390"/>
                <a:gd name="T12" fmla="*/ 800 h 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0" h="800">
                  <a:moveTo>
                    <a:pt x="0" y="800"/>
                  </a:moveTo>
                  <a:lnTo>
                    <a:pt x="324" y="0"/>
                  </a:lnTo>
                  <a:lnTo>
                    <a:pt x="390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Freeform 16"/>
            <p:cNvSpPr>
              <a:spLocks/>
            </p:cNvSpPr>
            <p:nvPr/>
          </p:nvSpPr>
          <p:spPr bwMode="auto">
            <a:xfrm>
              <a:off x="2673350" y="3575050"/>
              <a:ext cx="346075" cy="250825"/>
            </a:xfrm>
            <a:custGeom>
              <a:avLst/>
              <a:gdLst>
                <a:gd name="T0" fmla="*/ 0 w 218"/>
                <a:gd name="T1" fmla="*/ 2147483647 h 158"/>
                <a:gd name="T2" fmla="*/ 2147483647 w 218"/>
                <a:gd name="T3" fmla="*/ 0 h 158"/>
                <a:gd name="T4" fmla="*/ 2147483647 w 218"/>
                <a:gd name="T5" fmla="*/ 0 h 158"/>
                <a:gd name="T6" fmla="*/ 0 60000 65536"/>
                <a:gd name="T7" fmla="*/ 0 60000 65536"/>
                <a:gd name="T8" fmla="*/ 0 60000 65536"/>
                <a:gd name="T9" fmla="*/ 0 w 218"/>
                <a:gd name="T10" fmla="*/ 0 h 158"/>
                <a:gd name="T11" fmla="*/ 218 w 218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" h="158">
                  <a:moveTo>
                    <a:pt x="0" y="158"/>
                  </a:moveTo>
                  <a:lnTo>
                    <a:pt x="140" y="0"/>
                  </a:lnTo>
                  <a:lnTo>
                    <a:pt x="218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5257800" y="4032250"/>
              <a:ext cx="23526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Freeform 18"/>
            <p:cNvSpPr>
              <a:spLocks/>
            </p:cNvSpPr>
            <p:nvPr/>
          </p:nvSpPr>
          <p:spPr bwMode="auto">
            <a:xfrm>
              <a:off x="5470525" y="2517775"/>
              <a:ext cx="2057400" cy="685800"/>
            </a:xfrm>
            <a:custGeom>
              <a:avLst/>
              <a:gdLst>
                <a:gd name="T0" fmla="*/ 0 w 1296"/>
                <a:gd name="T1" fmla="*/ 2147483647 h 432"/>
                <a:gd name="T2" fmla="*/ 2147483647 w 1296"/>
                <a:gd name="T3" fmla="*/ 0 h 432"/>
                <a:gd name="T4" fmla="*/ 2147483647 w 1296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1296"/>
                <a:gd name="T10" fmla="*/ 0 h 432"/>
                <a:gd name="T11" fmla="*/ 1296 w 129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432">
                  <a:moveTo>
                    <a:pt x="0" y="196"/>
                  </a:moveTo>
                  <a:lnTo>
                    <a:pt x="1296" y="0"/>
                  </a:lnTo>
                  <a:lnTo>
                    <a:pt x="168" y="432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19"/>
            <p:cNvSpPr>
              <a:spLocks noChangeShapeType="1"/>
            </p:cNvSpPr>
            <p:nvPr/>
          </p:nvSpPr>
          <p:spPr bwMode="auto">
            <a:xfrm>
              <a:off x="7531100" y="2517775"/>
              <a:ext cx="76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0"/>
            <p:cNvSpPr>
              <a:spLocks noChangeShapeType="1"/>
            </p:cNvSpPr>
            <p:nvPr/>
          </p:nvSpPr>
          <p:spPr bwMode="auto">
            <a:xfrm>
              <a:off x="5953125" y="3463925"/>
              <a:ext cx="16478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Simple Epithelia</a:t>
            </a:r>
          </a:p>
        </p:txBody>
      </p:sp>
      <p:sp>
        <p:nvSpPr>
          <p:cNvPr id="9219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2819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/>
              <a:t>Simple columnar</a:t>
            </a:r>
          </a:p>
          <a:p>
            <a:pPr lvl="1" eaLnBrk="1" hangingPunct="1"/>
            <a:r>
              <a:rPr lang="en-US" sz="2400" dirty="0" smtClean="0"/>
              <a:t>Single layer of tall cells</a:t>
            </a:r>
          </a:p>
          <a:p>
            <a:pPr lvl="1" eaLnBrk="1" hangingPunct="1"/>
            <a:r>
              <a:rPr lang="en-US" sz="2400" dirty="0" smtClean="0"/>
              <a:t>Often includes mucus-producing goblet cells</a:t>
            </a:r>
          </a:p>
          <a:p>
            <a:pPr lvl="1" eaLnBrk="1" hangingPunct="1"/>
            <a:r>
              <a:rPr lang="en-US" sz="2400" dirty="0" smtClean="0"/>
              <a:t>Location - lines digestive tract</a:t>
            </a:r>
          </a:p>
          <a:p>
            <a:pPr lvl="1" eaLnBrk="1" hangingPunct="1"/>
            <a:r>
              <a:rPr lang="en-US" sz="2400" dirty="0" smtClean="0"/>
              <a:t>Functions in secretion and absorption; those located in intestines contain </a:t>
            </a:r>
            <a:r>
              <a:rPr lang="en-US" sz="2400" dirty="0" err="1" smtClean="0"/>
              <a:t>microvilli</a:t>
            </a:r>
            <a:r>
              <a:rPr lang="en-US" sz="2400" dirty="0" smtClean="0"/>
              <a:t> to increase the surface area for more absorption.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657600"/>
            <a:ext cx="8839200" cy="3200400"/>
            <a:chOff x="254000" y="1550988"/>
            <a:chExt cx="8612188" cy="3602037"/>
          </a:xfrm>
        </p:grpSpPr>
        <p:pic>
          <p:nvPicPr>
            <p:cNvPr id="9221" name="Picture 25" descr="figure_03_18c_unlabeled"/>
            <p:cNvPicPr>
              <a:picLocks noChangeAspect="1" noChangeArrowheads="1"/>
            </p:cNvPicPr>
            <p:nvPr/>
          </p:nvPicPr>
          <p:blipFill>
            <a:blip r:embed="rId3" cstate="print"/>
            <a:srcRect b="5328"/>
            <a:stretch>
              <a:fillRect/>
            </a:stretch>
          </p:blipFill>
          <p:spPr bwMode="auto">
            <a:xfrm>
              <a:off x="276225" y="1550988"/>
              <a:ext cx="8589963" cy="355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Freeform 4"/>
            <p:cNvSpPr>
              <a:spLocks/>
            </p:cNvSpPr>
            <p:nvPr/>
          </p:nvSpPr>
          <p:spPr bwMode="auto">
            <a:xfrm>
              <a:off x="1476375" y="2273300"/>
              <a:ext cx="981075" cy="631825"/>
            </a:xfrm>
            <a:custGeom>
              <a:avLst/>
              <a:gdLst>
                <a:gd name="T0" fmla="*/ 0 w 618"/>
                <a:gd name="T1" fmla="*/ 2147483647 h 398"/>
                <a:gd name="T2" fmla="*/ 2147483647 w 618"/>
                <a:gd name="T3" fmla="*/ 0 h 398"/>
                <a:gd name="T4" fmla="*/ 2147483647 w 618"/>
                <a:gd name="T5" fmla="*/ 0 h 398"/>
                <a:gd name="T6" fmla="*/ 0 60000 65536"/>
                <a:gd name="T7" fmla="*/ 0 60000 65536"/>
                <a:gd name="T8" fmla="*/ 0 60000 65536"/>
                <a:gd name="T9" fmla="*/ 0 w 618"/>
                <a:gd name="T10" fmla="*/ 0 h 398"/>
                <a:gd name="T11" fmla="*/ 618 w 618"/>
                <a:gd name="T12" fmla="*/ 398 h 3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8" h="398">
                  <a:moveTo>
                    <a:pt x="0" y="398"/>
                  </a:moveTo>
                  <a:lnTo>
                    <a:pt x="408" y="0"/>
                  </a:lnTo>
                  <a:lnTo>
                    <a:pt x="6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Freeform 5"/>
            <p:cNvSpPr>
              <a:spLocks/>
            </p:cNvSpPr>
            <p:nvPr/>
          </p:nvSpPr>
          <p:spPr bwMode="auto">
            <a:xfrm>
              <a:off x="1422400" y="3082925"/>
              <a:ext cx="1581150" cy="968375"/>
            </a:xfrm>
            <a:custGeom>
              <a:avLst/>
              <a:gdLst>
                <a:gd name="T0" fmla="*/ 0 w 996"/>
                <a:gd name="T1" fmla="*/ 0 h 610"/>
                <a:gd name="T2" fmla="*/ 2147483647 w 996"/>
                <a:gd name="T3" fmla="*/ 2147483647 h 610"/>
                <a:gd name="T4" fmla="*/ 2147483647 w 996"/>
                <a:gd name="T5" fmla="*/ 2147483647 h 610"/>
                <a:gd name="T6" fmla="*/ 0 60000 65536"/>
                <a:gd name="T7" fmla="*/ 0 60000 65536"/>
                <a:gd name="T8" fmla="*/ 0 60000 65536"/>
                <a:gd name="T9" fmla="*/ 0 w 996"/>
                <a:gd name="T10" fmla="*/ 0 h 610"/>
                <a:gd name="T11" fmla="*/ 996 w 996"/>
                <a:gd name="T12" fmla="*/ 610 h 6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6" h="610">
                  <a:moveTo>
                    <a:pt x="0" y="0"/>
                  </a:moveTo>
                  <a:lnTo>
                    <a:pt x="906" y="610"/>
                  </a:lnTo>
                  <a:lnTo>
                    <a:pt x="996" y="61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Freeform 6"/>
            <p:cNvSpPr>
              <a:spLocks/>
            </p:cNvSpPr>
            <p:nvPr/>
          </p:nvSpPr>
          <p:spPr bwMode="auto">
            <a:xfrm>
              <a:off x="6407150" y="1930400"/>
              <a:ext cx="1171575" cy="476250"/>
            </a:xfrm>
            <a:custGeom>
              <a:avLst/>
              <a:gdLst>
                <a:gd name="T0" fmla="*/ 0 w 738"/>
                <a:gd name="T1" fmla="*/ 2147483647 h 300"/>
                <a:gd name="T2" fmla="*/ 2147483647 w 738"/>
                <a:gd name="T3" fmla="*/ 0 h 300"/>
                <a:gd name="T4" fmla="*/ 2147483647 w 738"/>
                <a:gd name="T5" fmla="*/ 0 h 300"/>
                <a:gd name="T6" fmla="*/ 0 60000 65536"/>
                <a:gd name="T7" fmla="*/ 0 60000 65536"/>
                <a:gd name="T8" fmla="*/ 0 60000 65536"/>
                <a:gd name="T9" fmla="*/ 0 w 738"/>
                <a:gd name="T10" fmla="*/ 0 h 300"/>
                <a:gd name="T11" fmla="*/ 738 w 73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8" h="300">
                  <a:moveTo>
                    <a:pt x="0" y="300"/>
                  </a:moveTo>
                  <a:lnTo>
                    <a:pt x="640" y="0"/>
                  </a:lnTo>
                  <a:lnTo>
                    <a:pt x="73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7"/>
            <p:cNvSpPr>
              <a:spLocks noChangeShapeType="1"/>
            </p:cNvSpPr>
            <p:nvPr/>
          </p:nvSpPr>
          <p:spPr bwMode="auto">
            <a:xfrm>
              <a:off x="5734050" y="2755900"/>
              <a:ext cx="1851025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Freeform 8"/>
            <p:cNvSpPr>
              <a:spLocks/>
            </p:cNvSpPr>
            <p:nvPr/>
          </p:nvSpPr>
          <p:spPr bwMode="auto">
            <a:xfrm>
              <a:off x="6740525" y="3394075"/>
              <a:ext cx="844550" cy="257175"/>
            </a:xfrm>
            <a:custGeom>
              <a:avLst/>
              <a:gdLst>
                <a:gd name="T0" fmla="*/ 0 w 532"/>
                <a:gd name="T1" fmla="*/ 2147483647 h 162"/>
                <a:gd name="T2" fmla="*/ 2147483647 w 532"/>
                <a:gd name="T3" fmla="*/ 0 h 162"/>
                <a:gd name="T4" fmla="*/ 2147483647 w 532"/>
                <a:gd name="T5" fmla="*/ 0 h 162"/>
                <a:gd name="T6" fmla="*/ 0 60000 65536"/>
                <a:gd name="T7" fmla="*/ 0 60000 65536"/>
                <a:gd name="T8" fmla="*/ 0 60000 65536"/>
                <a:gd name="T9" fmla="*/ 0 w 532"/>
                <a:gd name="T10" fmla="*/ 0 h 162"/>
                <a:gd name="T11" fmla="*/ 532 w 532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" h="162">
                  <a:moveTo>
                    <a:pt x="0" y="162"/>
                  </a:moveTo>
                  <a:lnTo>
                    <a:pt x="430" y="0"/>
                  </a:lnTo>
                  <a:lnTo>
                    <a:pt x="53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Freeform 9"/>
            <p:cNvSpPr>
              <a:spLocks/>
            </p:cNvSpPr>
            <p:nvPr/>
          </p:nvSpPr>
          <p:spPr bwMode="auto">
            <a:xfrm>
              <a:off x="5613400" y="3863975"/>
              <a:ext cx="1971675" cy="206375"/>
            </a:xfrm>
            <a:custGeom>
              <a:avLst/>
              <a:gdLst>
                <a:gd name="T0" fmla="*/ 0 w 1242"/>
                <a:gd name="T1" fmla="*/ 2147483647 h 130"/>
                <a:gd name="T2" fmla="*/ 2147483647 w 1242"/>
                <a:gd name="T3" fmla="*/ 0 h 130"/>
                <a:gd name="T4" fmla="*/ 2147483647 w 1242"/>
                <a:gd name="T5" fmla="*/ 0 h 130"/>
                <a:gd name="T6" fmla="*/ 0 60000 65536"/>
                <a:gd name="T7" fmla="*/ 0 60000 65536"/>
                <a:gd name="T8" fmla="*/ 0 60000 65536"/>
                <a:gd name="T9" fmla="*/ 0 w 1242"/>
                <a:gd name="T10" fmla="*/ 0 h 130"/>
                <a:gd name="T11" fmla="*/ 1242 w 1242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2" h="130">
                  <a:moveTo>
                    <a:pt x="0" y="130"/>
                  </a:moveTo>
                  <a:lnTo>
                    <a:pt x="1142" y="0"/>
                  </a:lnTo>
                  <a:lnTo>
                    <a:pt x="124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Text Box 10"/>
            <p:cNvSpPr txBox="1">
              <a:spLocks noChangeArrowheads="1"/>
            </p:cNvSpPr>
            <p:nvPr/>
          </p:nvSpPr>
          <p:spPr bwMode="auto">
            <a:xfrm>
              <a:off x="2390775" y="2185988"/>
              <a:ext cx="2151063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Nucleus of simple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columnar epithelial cell</a:t>
              </a:r>
            </a:p>
          </p:txBody>
        </p:sp>
        <p:sp>
          <p:nvSpPr>
            <p:cNvPr id="9229" name="Text Box 11"/>
            <p:cNvSpPr txBox="1">
              <a:spLocks noChangeArrowheads="1"/>
            </p:cNvSpPr>
            <p:nvPr/>
          </p:nvSpPr>
          <p:spPr bwMode="auto">
            <a:xfrm>
              <a:off x="7531100" y="3768725"/>
              <a:ext cx="1143000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Connective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tissue</a:t>
              </a:r>
            </a:p>
          </p:txBody>
        </p:sp>
        <p:sp>
          <p:nvSpPr>
            <p:cNvPr id="9230" name="Text Box 12"/>
            <p:cNvSpPr txBox="1">
              <a:spLocks noChangeArrowheads="1"/>
            </p:cNvSpPr>
            <p:nvPr/>
          </p:nvSpPr>
          <p:spPr bwMode="auto">
            <a:xfrm>
              <a:off x="4432300" y="4413250"/>
              <a:ext cx="3206750" cy="600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Photomicrograph: Simple columnar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epithelium of the small intestine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(430×).</a:t>
              </a:r>
            </a:p>
          </p:txBody>
        </p:sp>
        <p:sp>
          <p:nvSpPr>
            <p:cNvPr id="9231" name="Text Box 13"/>
            <p:cNvSpPr txBox="1">
              <a:spLocks noChangeArrowheads="1"/>
            </p:cNvSpPr>
            <p:nvPr/>
          </p:nvSpPr>
          <p:spPr bwMode="auto">
            <a:xfrm>
              <a:off x="2933700" y="3948113"/>
              <a:ext cx="1082675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Basement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membrane</a:t>
              </a:r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254000" y="4933950"/>
              <a:ext cx="2703513" cy="219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(c) Diagram: Simple columnar</a:t>
              </a:r>
            </a:p>
          </p:txBody>
        </p: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7531100" y="3292475"/>
              <a:ext cx="1082675" cy="409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Basement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membrane</a:t>
              </a:r>
            </a:p>
          </p:txBody>
        </p:sp>
        <p:sp>
          <p:nvSpPr>
            <p:cNvPr id="9234" name="Text Box 16"/>
            <p:cNvSpPr txBox="1">
              <a:spLocks noChangeArrowheads="1"/>
            </p:cNvSpPr>
            <p:nvPr/>
          </p:nvSpPr>
          <p:spPr bwMode="auto">
            <a:xfrm>
              <a:off x="7531100" y="2667000"/>
              <a:ext cx="1093788" cy="219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Goblet cell</a:t>
              </a:r>
            </a:p>
          </p:txBody>
        </p:sp>
        <p:sp>
          <p:nvSpPr>
            <p:cNvPr id="9235" name="Text Box 17"/>
            <p:cNvSpPr txBox="1">
              <a:spLocks noChangeArrowheads="1"/>
            </p:cNvSpPr>
            <p:nvPr/>
          </p:nvSpPr>
          <p:spPr bwMode="auto">
            <a:xfrm>
              <a:off x="7531100" y="1819275"/>
              <a:ext cx="984250" cy="7905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Simple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columnar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epithelial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400">
                  <a:latin typeface="Calibri" pitchFamily="34" charset="0"/>
                </a:rPr>
                <a:t>cell</a:t>
              </a:r>
            </a:p>
          </p:txBody>
        </p:sp>
        <p:sp>
          <p:nvSpPr>
            <p:cNvPr id="9236" name="Freeform 18"/>
            <p:cNvSpPr>
              <a:spLocks/>
            </p:cNvSpPr>
            <p:nvPr/>
          </p:nvSpPr>
          <p:spPr bwMode="auto">
            <a:xfrm>
              <a:off x="1476375" y="2273300"/>
              <a:ext cx="981075" cy="631825"/>
            </a:xfrm>
            <a:custGeom>
              <a:avLst/>
              <a:gdLst>
                <a:gd name="T0" fmla="*/ 0 w 618"/>
                <a:gd name="T1" fmla="*/ 2147483647 h 398"/>
                <a:gd name="T2" fmla="*/ 2147483647 w 618"/>
                <a:gd name="T3" fmla="*/ 0 h 398"/>
                <a:gd name="T4" fmla="*/ 2147483647 w 618"/>
                <a:gd name="T5" fmla="*/ 0 h 398"/>
                <a:gd name="T6" fmla="*/ 0 60000 65536"/>
                <a:gd name="T7" fmla="*/ 0 60000 65536"/>
                <a:gd name="T8" fmla="*/ 0 60000 65536"/>
                <a:gd name="T9" fmla="*/ 0 w 618"/>
                <a:gd name="T10" fmla="*/ 0 h 398"/>
                <a:gd name="T11" fmla="*/ 618 w 618"/>
                <a:gd name="T12" fmla="*/ 398 h 3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8" h="398">
                  <a:moveTo>
                    <a:pt x="0" y="398"/>
                  </a:moveTo>
                  <a:lnTo>
                    <a:pt x="408" y="0"/>
                  </a:lnTo>
                  <a:lnTo>
                    <a:pt x="618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Freeform 19"/>
            <p:cNvSpPr>
              <a:spLocks/>
            </p:cNvSpPr>
            <p:nvPr/>
          </p:nvSpPr>
          <p:spPr bwMode="auto">
            <a:xfrm>
              <a:off x="1422400" y="3082925"/>
              <a:ext cx="1581150" cy="968375"/>
            </a:xfrm>
            <a:custGeom>
              <a:avLst/>
              <a:gdLst>
                <a:gd name="T0" fmla="*/ 0 w 996"/>
                <a:gd name="T1" fmla="*/ 0 h 610"/>
                <a:gd name="T2" fmla="*/ 2147483647 w 996"/>
                <a:gd name="T3" fmla="*/ 2147483647 h 610"/>
                <a:gd name="T4" fmla="*/ 2147483647 w 996"/>
                <a:gd name="T5" fmla="*/ 2147483647 h 610"/>
                <a:gd name="T6" fmla="*/ 0 60000 65536"/>
                <a:gd name="T7" fmla="*/ 0 60000 65536"/>
                <a:gd name="T8" fmla="*/ 0 60000 65536"/>
                <a:gd name="T9" fmla="*/ 0 w 996"/>
                <a:gd name="T10" fmla="*/ 0 h 610"/>
                <a:gd name="T11" fmla="*/ 996 w 996"/>
                <a:gd name="T12" fmla="*/ 610 h 6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6" h="610">
                  <a:moveTo>
                    <a:pt x="0" y="0"/>
                  </a:moveTo>
                  <a:lnTo>
                    <a:pt x="906" y="610"/>
                  </a:lnTo>
                  <a:lnTo>
                    <a:pt x="996" y="61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Freeform 20"/>
            <p:cNvSpPr>
              <a:spLocks/>
            </p:cNvSpPr>
            <p:nvPr/>
          </p:nvSpPr>
          <p:spPr bwMode="auto">
            <a:xfrm>
              <a:off x="6407150" y="1930400"/>
              <a:ext cx="1171575" cy="476250"/>
            </a:xfrm>
            <a:custGeom>
              <a:avLst/>
              <a:gdLst>
                <a:gd name="T0" fmla="*/ 0 w 738"/>
                <a:gd name="T1" fmla="*/ 2147483647 h 300"/>
                <a:gd name="T2" fmla="*/ 2147483647 w 738"/>
                <a:gd name="T3" fmla="*/ 0 h 300"/>
                <a:gd name="T4" fmla="*/ 2147483647 w 738"/>
                <a:gd name="T5" fmla="*/ 0 h 300"/>
                <a:gd name="T6" fmla="*/ 0 60000 65536"/>
                <a:gd name="T7" fmla="*/ 0 60000 65536"/>
                <a:gd name="T8" fmla="*/ 0 60000 65536"/>
                <a:gd name="T9" fmla="*/ 0 w 738"/>
                <a:gd name="T10" fmla="*/ 0 h 300"/>
                <a:gd name="T11" fmla="*/ 738 w 73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8" h="300">
                  <a:moveTo>
                    <a:pt x="0" y="300"/>
                  </a:moveTo>
                  <a:lnTo>
                    <a:pt x="640" y="0"/>
                  </a:lnTo>
                  <a:lnTo>
                    <a:pt x="738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21"/>
            <p:cNvSpPr>
              <a:spLocks noChangeShapeType="1"/>
            </p:cNvSpPr>
            <p:nvPr/>
          </p:nvSpPr>
          <p:spPr bwMode="auto">
            <a:xfrm>
              <a:off x="5734050" y="2755900"/>
              <a:ext cx="18510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Freeform 22"/>
            <p:cNvSpPr>
              <a:spLocks/>
            </p:cNvSpPr>
            <p:nvPr/>
          </p:nvSpPr>
          <p:spPr bwMode="auto">
            <a:xfrm>
              <a:off x="6740525" y="3394075"/>
              <a:ext cx="844550" cy="257175"/>
            </a:xfrm>
            <a:custGeom>
              <a:avLst/>
              <a:gdLst>
                <a:gd name="T0" fmla="*/ 0 w 532"/>
                <a:gd name="T1" fmla="*/ 2147483647 h 162"/>
                <a:gd name="T2" fmla="*/ 2147483647 w 532"/>
                <a:gd name="T3" fmla="*/ 0 h 162"/>
                <a:gd name="T4" fmla="*/ 2147483647 w 532"/>
                <a:gd name="T5" fmla="*/ 0 h 162"/>
                <a:gd name="T6" fmla="*/ 0 60000 65536"/>
                <a:gd name="T7" fmla="*/ 0 60000 65536"/>
                <a:gd name="T8" fmla="*/ 0 60000 65536"/>
                <a:gd name="T9" fmla="*/ 0 w 532"/>
                <a:gd name="T10" fmla="*/ 0 h 162"/>
                <a:gd name="T11" fmla="*/ 532 w 532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" h="162">
                  <a:moveTo>
                    <a:pt x="0" y="162"/>
                  </a:moveTo>
                  <a:lnTo>
                    <a:pt x="430" y="0"/>
                  </a:lnTo>
                  <a:lnTo>
                    <a:pt x="532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Freeform 23"/>
            <p:cNvSpPr>
              <a:spLocks/>
            </p:cNvSpPr>
            <p:nvPr/>
          </p:nvSpPr>
          <p:spPr bwMode="auto">
            <a:xfrm>
              <a:off x="5613400" y="3863975"/>
              <a:ext cx="1971675" cy="206375"/>
            </a:xfrm>
            <a:custGeom>
              <a:avLst/>
              <a:gdLst>
                <a:gd name="T0" fmla="*/ 0 w 1242"/>
                <a:gd name="T1" fmla="*/ 2147483647 h 130"/>
                <a:gd name="T2" fmla="*/ 2147483647 w 1242"/>
                <a:gd name="T3" fmla="*/ 0 h 130"/>
                <a:gd name="T4" fmla="*/ 2147483647 w 1242"/>
                <a:gd name="T5" fmla="*/ 0 h 130"/>
                <a:gd name="T6" fmla="*/ 0 60000 65536"/>
                <a:gd name="T7" fmla="*/ 0 60000 65536"/>
                <a:gd name="T8" fmla="*/ 0 60000 65536"/>
                <a:gd name="T9" fmla="*/ 0 w 1242"/>
                <a:gd name="T10" fmla="*/ 0 h 130"/>
                <a:gd name="T11" fmla="*/ 1242 w 1242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2" h="130">
                  <a:moveTo>
                    <a:pt x="0" y="130"/>
                  </a:moveTo>
                  <a:lnTo>
                    <a:pt x="1142" y="0"/>
                  </a:lnTo>
                  <a:lnTo>
                    <a:pt x="1242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34200" y="381000"/>
            <a:ext cx="160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http://www.youtube.com/watch?v=u7yGj6i5lBA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Video shows brush border of small intestine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7000" y="3048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http://www.youtube.com/watch?v=tYCLligRoMY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6096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Simple Epithelia</a:t>
            </a:r>
          </a:p>
        </p:txBody>
      </p:sp>
      <p:sp>
        <p:nvSpPr>
          <p:cNvPr id="10243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2819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err="1" smtClean="0"/>
              <a:t>Pseudostratified</a:t>
            </a:r>
            <a:r>
              <a:rPr lang="en-US" sz="2400" b="1" dirty="0" smtClean="0"/>
              <a:t> columnar</a:t>
            </a:r>
          </a:p>
          <a:p>
            <a:pPr lvl="1" eaLnBrk="1" hangingPunct="1"/>
            <a:r>
              <a:rPr lang="en-US" sz="2400" dirty="0" smtClean="0"/>
              <a:t>Single layer, but some cells are shorter than others</a:t>
            </a:r>
          </a:p>
          <a:p>
            <a:pPr lvl="1" eaLnBrk="1" hangingPunct="1"/>
            <a:r>
              <a:rPr lang="en-US" sz="2400" dirty="0" smtClean="0"/>
              <a:t>Often looks like a double layer of cells but all cells rest on the basement membrane</a:t>
            </a:r>
          </a:p>
          <a:p>
            <a:pPr lvl="1" eaLnBrk="1" hangingPunct="1"/>
            <a:r>
              <a:rPr lang="en-US" sz="2400" dirty="0" smtClean="0"/>
              <a:t>Location - respiratory tract, where it is ciliated</a:t>
            </a:r>
          </a:p>
          <a:p>
            <a:pPr lvl="1" eaLnBrk="1" hangingPunct="1"/>
            <a:r>
              <a:rPr lang="en-US" sz="2400" dirty="0" smtClean="0"/>
              <a:t>Functions in absorption or secretion; contain goblet cells for secretion of mucus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3513138"/>
            <a:ext cx="8361363" cy="3344862"/>
            <a:chOff x="250825" y="1490663"/>
            <a:chExt cx="8589963" cy="3700462"/>
          </a:xfrm>
        </p:grpSpPr>
        <p:pic>
          <p:nvPicPr>
            <p:cNvPr id="10247" name="Picture 29" descr="figure_03_18d_unlabeled"/>
            <p:cNvPicPr>
              <a:picLocks noChangeAspect="1" noChangeArrowheads="1"/>
            </p:cNvPicPr>
            <p:nvPr/>
          </p:nvPicPr>
          <p:blipFill>
            <a:blip r:embed="rId3" cstate="print"/>
            <a:srcRect b="5013"/>
            <a:stretch>
              <a:fillRect/>
            </a:stretch>
          </p:blipFill>
          <p:spPr bwMode="auto">
            <a:xfrm>
              <a:off x="250825" y="1490663"/>
              <a:ext cx="8589963" cy="37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AutoShape 4"/>
            <p:cNvSpPr>
              <a:spLocks/>
            </p:cNvSpPr>
            <p:nvPr/>
          </p:nvSpPr>
          <p:spPr bwMode="auto">
            <a:xfrm>
              <a:off x="1139825" y="1920875"/>
              <a:ext cx="92075" cy="765175"/>
            </a:xfrm>
            <a:prstGeom prst="leftBracket">
              <a:avLst>
                <a:gd name="adj" fmla="val 0"/>
              </a:avLst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0249" name="Line 5"/>
            <p:cNvSpPr>
              <a:spLocks noChangeShapeType="1"/>
            </p:cNvSpPr>
            <p:nvPr/>
          </p:nvSpPr>
          <p:spPr bwMode="auto">
            <a:xfrm>
              <a:off x="1066800" y="2197100"/>
              <a:ext cx="73025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Freeform 6"/>
            <p:cNvSpPr>
              <a:spLocks/>
            </p:cNvSpPr>
            <p:nvPr/>
          </p:nvSpPr>
          <p:spPr bwMode="auto">
            <a:xfrm>
              <a:off x="1165225" y="2974975"/>
              <a:ext cx="450850" cy="454025"/>
            </a:xfrm>
            <a:custGeom>
              <a:avLst/>
              <a:gdLst>
                <a:gd name="T0" fmla="*/ 0 w 284"/>
                <a:gd name="T1" fmla="*/ 2147483647 h 286"/>
                <a:gd name="T2" fmla="*/ 2147483647 w 284"/>
                <a:gd name="T3" fmla="*/ 2147483647 h 286"/>
                <a:gd name="T4" fmla="*/ 2147483647 w 284"/>
                <a:gd name="T5" fmla="*/ 0 h 286"/>
                <a:gd name="T6" fmla="*/ 0 60000 65536"/>
                <a:gd name="T7" fmla="*/ 0 60000 65536"/>
                <a:gd name="T8" fmla="*/ 0 60000 65536"/>
                <a:gd name="T9" fmla="*/ 0 w 284"/>
                <a:gd name="T10" fmla="*/ 0 h 286"/>
                <a:gd name="T11" fmla="*/ 284 w 284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" h="286">
                  <a:moveTo>
                    <a:pt x="0" y="286"/>
                  </a:moveTo>
                  <a:lnTo>
                    <a:pt x="100" y="286"/>
                  </a:lnTo>
                  <a:lnTo>
                    <a:pt x="28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AutoShape 7"/>
            <p:cNvSpPr>
              <a:spLocks/>
            </p:cNvSpPr>
            <p:nvPr/>
          </p:nvSpPr>
          <p:spPr bwMode="auto">
            <a:xfrm>
              <a:off x="5895975" y="2317750"/>
              <a:ext cx="136525" cy="1809750"/>
            </a:xfrm>
            <a:prstGeom prst="rightBracket">
              <a:avLst>
                <a:gd name="adj" fmla="val 0"/>
              </a:avLst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0252" name="Freeform 8"/>
            <p:cNvSpPr>
              <a:spLocks/>
            </p:cNvSpPr>
            <p:nvPr/>
          </p:nvSpPr>
          <p:spPr bwMode="auto">
            <a:xfrm>
              <a:off x="6035675" y="2682875"/>
              <a:ext cx="1568450" cy="527050"/>
            </a:xfrm>
            <a:custGeom>
              <a:avLst/>
              <a:gdLst>
                <a:gd name="T0" fmla="*/ 0 w 992"/>
                <a:gd name="T1" fmla="*/ 2147483647 h 334"/>
                <a:gd name="T2" fmla="*/ 2147483647 w 992"/>
                <a:gd name="T3" fmla="*/ 0 h 334"/>
                <a:gd name="T4" fmla="*/ 2147483647 w 992"/>
                <a:gd name="T5" fmla="*/ 0 h 334"/>
                <a:gd name="T6" fmla="*/ 0 60000 65536"/>
                <a:gd name="T7" fmla="*/ 0 60000 65536"/>
                <a:gd name="T8" fmla="*/ 0 60000 65536"/>
                <a:gd name="T9" fmla="*/ 0 w 992"/>
                <a:gd name="T10" fmla="*/ 0 h 334"/>
                <a:gd name="T11" fmla="*/ 992 w 99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334">
                  <a:moveTo>
                    <a:pt x="0" y="334"/>
                  </a:moveTo>
                  <a:lnTo>
                    <a:pt x="902" y="0"/>
                  </a:lnTo>
                  <a:lnTo>
                    <a:pt x="99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Freeform 9"/>
            <p:cNvSpPr>
              <a:spLocks/>
            </p:cNvSpPr>
            <p:nvPr/>
          </p:nvSpPr>
          <p:spPr bwMode="auto">
            <a:xfrm>
              <a:off x="6169025" y="3683000"/>
              <a:ext cx="1441450" cy="492125"/>
            </a:xfrm>
            <a:custGeom>
              <a:avLst/>
              <a:gdLst>
                <a:gd name="T0" fmla="*/ 0 w 908"/>
                <a:gd name="T1" fmla="*/ 2147483647 h 310"/>
                <a:gd name="T2" fmla="*/ 2147483647 w 908"/>
                <a:gd name="T3" fmla="*/ 0 h 310"/>
                <a:gd name="T4" fmla="*/ 2147483647 w 908"/>
                <a:gd name="T5" fmla="*/ 0 h 310"/>
                <a:gd name="T6" fmla="*/ 0 60000 65536"/>
                <a:gd name="T7" fmla="*/ 0 60000 65536"/>
                <a:gd name="T8" fmla="*/ 0 60000 65536"/>
                <a:gd name="T9" fmla="*/ 0 w 908"/>
                <a:gd name="T10" fmla="*/ 0 h 310"/>
                <a:gd name="T11" fmla="*/ 908 w 908"/>
                <a:gd name="T12" fmla="*/ 310 h 3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8" h="310">
                  <a:moveTo>
                    <a:pt x="0" y="310"/>
                  </a:moveTo>
                  <a:lnTo>
                    <a:pt x="812" y="0"/>
                  </a:lnTo>
                  <a:lnTo>
                    <a:pt x="90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Freeform 10"/>
            <p:cNvSpPr>
              <a:spLocks/>
            </p:cNvSpPr>
            <p:nvPr/>
          </p:nvSpPr>
          <p:spPr bwMode="auto">
            <a:xfrm>
              <a:off x="6159500" y="4089400"/>
              <a:ext cx="1444625" cy="215900"/>
            </a:xfrm>
            <a:custGeom>
              <a:avLst/>
              <a:gdLst>
                <a:gd name="T0" fmla="*/ 0 w 910"/>
                <a:gd name="T1" fmla="*/ 2147483647 h 136"/>
                <a:gd name="T2" fmla="*/ 2147483647 w 910"/>
                <a:gd name="T3" fmla="*/ 0 h 136"/>
                <a:gd name="T4" fmla="*/ 2147483647 w 910"/>
                <a:gd name="T5" fmla="*/ 0 h 136"/>
                <a:gd name="T6" fmla="*/ 0 60000 65536"/>
                <a:gd name="T7" fmla="*/ 0 60000 65536"/>
                <a:gd name="T8" fmla="*/ 0 60000 65536"/>
                <a:gd name="T9" fmla="*/ 0 w 910"/>
                <a:gd name="T10" fmla="*/ 0 h 136"/>
                <a:gd name="T11" fmla="*/ 910 w 91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0" h="136">
                  <a:moveTo>
                    <a:pt x="0" y="136"/>
                  </a:moveTo>
                  <a:lnTo>
                    <a:pt x="820" y="0"/>
                  </a:lnTo>
                  <a:lnTo>
                    <a:pt x="91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Freeform 11"/>
            <p:cNvSpPr>
              <a:spLocks/>
            </p:cNvSpPr>
            <p:nvPr/>
          </p:nvSpPr>
          <p:spPr bwMode="auto">
            <a:xfrm>
              <a:off x="6654800" y="1895475"/>
              <a:ext cx="955675" cy="301625"/>
            </a:xfrm>
            <a:custGeom>
              <a:avLst/>
              <a:gdLst>
                <a:gd name="T0" fmla="*/ 0 w 602"/>
                <a:gd name="T1" fmla="*/ 2147483647 h 190"/>
                <a:gd name="T2" fmla="*/ 2147483647 w 602"/>
                <a:gd name="T3" fmla="*/ 0 h 190"/>
                <a:gd name="T4" fmla="*/ 2147483647 w 602"/>
                <a:gd name="T5" fmla="*/ 0 h 190"/>
                <a:gd name="T6" fmla="*/ 0 60000 65536"/>
                <a:gd name="T7" fmla="*/ 0 60000 65536"/>
                <a:gd name="T8" fmla="*/ 0 60000 65536"/>
                <a:gd name="T9" fmla="*/ 0 w 602"/>
                <a:gd name="T10" fmla="*/ 0 h 190"/>
                <a:gd name="T11" fmla="*/ 602 w 602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2" h="190">
                  <a:moveTo>
                    <a:pt x="0" y="190"/>
                  </a:moveTo>
                  <a:lnTo>
                    <a:pt x="526" y="0"/>
                  </a:lnTo>
                  <a:lnTo>
                    <a:pt x="60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Text Box 12"/>
            <p:cNvSpPr txBox="1">
              <a:spLocks noChangeArrowheads="1"/>
            </p:cNvSpPr>
            <p:nvPr/>
          </p:nvSpPr>
          <p:spPr bwMode="auto">
            <a:xfrm>
              <a:off x="271463" y="2106613"/>
              <a:ext cx="900112" cy="7493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Pseudo-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stratified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epithelial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layer</a:t>
              </a:r>
            </a:p>
          </p:txBody>
        </p:sp>
        <p:sp>
          <p:nvSpPr>
            <p:cNvPr id="10257" name="Text Box 13"/>
            <p:cNvSpPr txBox="1">
              <a:spLocks noChangeArrowheads="1"/>
            </p:cNvSpPr>
            <p:nvPr/>
          </p:nvSpPr>
          <p:spPr bwMode="auto">
            <a:xfrm>
              <a:off x="250825" y="3348038"/>
              <a:ext cx="1019175" cy="39052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Basement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membrane</a:t>
              </a:r>
            </a:p>
          </p:txBody>
        </p:sp>
        <p:sp>
          <p:nvSpPr>
            <p:cNvPr id="10258" name="Text Box 14"/>
            <p:cNvSpPr txBox="1">
              <a:spLocks noChangeArrowheads="1"/>
            </p:cNvSpPr>
            <p:nvPr/>
          </p:nvSpPr>
          <p:spPr bwMode="auto">
            <a:xfrm>
              <a:off x="311150" y="4800600"/>
              <a:ext cx="3346450" cy="39052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(d) Diagram: Pseudostratified (ciliated)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     </a:t>
              </a:r>
              <a:r>
                <a:rPr lang="en-US" sz="1100">
                  <a:latin typeface="Calibri" pitchFamily="34" charset="0"/>
                </a:rPr>
                <a:t> </a:t>
              </a:r>
              <a:r>
                <a:rPr lang="en-US" sz="1300">
                  <a:latin typeface="Calibri" pitchFamily="34" charset="0"/>
                </a:rPr>
                <a:t>columnar</a:t>
              </a:r>
            </a:p>
          </p:txBody>
        </p:sp>
        <p:sp>
          <p:nvSpPr>
            <p:cNvPr id="10259" name="Text Box 15"/>
            <p:cNvSpPr txBox="1">
              <a:spLocks noChangeArrowheads="1"/>
            </p:cNvSpPr>
            <p:nvPr/>
          </p:nvSpPr>
          <p:spPr bwMode="auto">
            <a:xfrm>
              <a:off x="4438650" y="4514850"/>
              <a:ext cx="2954338" cy="56991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Photomicrograph: Pseudostratified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ciliated columnar epithelium lining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the human trachea (430×).</a:t>
              </a:r>
            </a:p>
          </p:txBody>
        </p:sp>
        <p:sp>
          <p:nvSpPr>
            <p:cNvPr id="10260" name="Text Box 16"/>
            <p:cNvSpPr txBox="1">
              <a:spLocks noChangeArrowheads="1"/>
            </p:cNvSpPr>
            <p:nvPr/>
          </p:nvSpPr>
          <p:spPr bwMode="auto">
            <a:xfrm>
              <a:off x="7548563" y="2589213"/>
              <a:ext cx="985837" cy="7493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Pseudo-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stratified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epithelial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layer</a:t>
              </a:r>
            </a:p>
          </p:txBody>
        </p:sp>
        <p:sp>
          <p:nvSpPr>
            <p:cNvPr id="10261" name="Text Box 17"/>
            <p:cNvSpPr txBox="1">
              <a:spLocks noChangeArrowheads="1"/>
            </p:cNvSpPr>
            <p:nvPr/>
          </p:nvSpPr>
          <p:spPr bwMode="auto">
            <a:xfrm>
              <a:off x="7548563" y="3614738"/>
              <a:ext cx="1019175" cy="39052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Basement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membrane</a:t>
              </a:r>
            </a:p>
          </p:txBody>
        </p:sp>
        <p:sp>
          <p:nvSpPr>
            <p:cNvPr id="10262" name="Text Box 18"/>
            <p:cNvSpPr txBox="1">
              <a:spLocks noChangeArrowheads="1"/>
            </p:cNvSpPr>
            <p:nvPr/>
          </p:nvSpPr>
          <p:spPr bwMode="auto">
            <a:xfrm>
              <a:off x="7548563" y="4000500"/>
              <a:ext cx="1074737" cy="39052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Connective</a:t>
              </a:r>
            </a:p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tissue</a:t>
              </a:r>
            </a:p>
          </p:txBody>
        </p:sp>
        <p:sp>
          <p:nvSpPr>
            <p:cNvPr id="10263" name="Text Box 19"/>
            <p:cNvSpPr txBox="1">
              <a:spLocks noChangeArrowheads="1"/>
            </p:cNvSpPr>
            <p:nvPr/>
          </p:nvSpPr>
          <p:spPr bwMode="auto">
            <a:xfrm>
              <a:off x="7543800" y="1819275"/>
              <a:ext cx="533400" cy="21113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30000"/>
                </a:spcBef>
              </a:pPr>
              <a:r>
                <a:rPr lang="en-US" sz="1300">
                  <a:latin typeface="Calibri" pitchFamily="34" charset="0"/>
                </a:rPr>
                <a:t>Cilia</a:t>
              </a:r>
            </a:p>
          </p:txBody>
        </p:sp>
        <p:sp>
          <p:nvSpPr>
            <p:cNvPr id="10264" name="AutoShape 20"/>
            <p:cNvSpPr>
              <a:spLocks/>
            </p:cNvSpPr>
            <p:nvPr/>
          </p:nvSpPr>
          <p:spPr bwMode="auto">
            <a:xfrm>
              <a:off x="1136650" y="1920875"/>
              <a:ext cx="92075" cy="765175"/>
            </a:xfrm>
            <a:prstGeom prst="leftBracket">
              <a:avLst>
                <a:gd name="adj" fmla="val 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0265" name="Line 21"/>
            <p:cNvSpPr>
              <a:spLocks noChangeShapeType="1"/>
            </p:cNvSpPr>
            <p:nvPr/>
          </p:nvSpPr>
          <p:spPr bwMode="auto">
            <a:xfrm>
              <a:off x="1063625" y="2197100"/>
              <a:ext cx="730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Freeform 22"/>
            <p:cNvSpPr>
              <a:spLocks/>
            </p:cNvSpPr>
            <p:nvPr/>
          </p:nvSpPr>
          <p:spPr bwMode="auto">
            <a:xfrm>
              <a:off x="1165225" y="2974975"/>
              <a:ext cx="450850" cy="454025"/>
            </a:xfrm>
            <a:custGeom>
              <a:avLst/>
              <a:gdLst>
                <a:gd name="T0" fmla="*/ 0 w 284"/>
                <a:gd name="T1" fmla="*/ 2147483647 h 286"/>
                <a:gd name="T2" fmla="*/ 2147483647 w 284"/>
                <a:gd name="T3" fmla="*/ 2147483647 h 286"/>
                <a:gd name="T4" fmla="*/ 2147483647 w 284"/>
                <a:gd name="T5" fmla="*/ 0 h 286"/>
                <a:gd name="T6" fmla="*/ 0 60000 65536"/>
                <a:gd name="T7" fmla="*/ 0 60000 65536"/>
                <a:gd name="T8" fmla="*/ 0 60000 65536"/>
                <a:gd name="T9" fmla="*/ 0 w 284"/>
                <a:gd name="T10" fmla="*/ 0 h 286"/>
                <a:gd name="T11" fmla="*/ 284 w 284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" h="286">
                  <a:moveTo>
                    <a:pt x="0" y="286"/>
                  </a:moveTo>
                  <a:lnTo>
                    <a:pt x="100" y="286"/>
                  </a:lnTo>
                  <a:lnTo>
                    <a:pt x="2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AutoShape 23"/>
            <p:cNvSpPr>
              <a:spLocks/>
            </p:cNvSpPr>
            <p:nvPr/>
          </p:nvSpPr>
          <p:spPr bwMode="auto">
            <a:xfrm>
              <a:off x="5895975" y="2317750"/>
              <a:ext cx="136525" cy="1809750"/>
            </a:xfrm>
            <a:prstGeom prst="rightBracket">
              <a:avLst>
                <a:gd name="adj" fmla="val 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0268" name="Freeform 24"/>
            <p:cNvSpPr>
              <a:spLocks/>
            </p:cNvSpPr>
            <p:nvPr/>
          </p:nvSpPr>
          <p:spPr bwMode="auto">
            <a:xfrm>
              <a:off x="6035675" y="2682875"/>
              <a:ext cx="1568450" cy="527050"/>
            </a:xfrm>
            <a:custGeom>
              <a:avLst/>
              <a:gdLst>
                <a:gd name="T0" fmla="*/ 0 w 992"/>
                <a:gd name="T1" fmla="*/ 2147483647 h 334"/>
                <a:gd name="T2" fmla="*/ 2147483647 w 992"/>
                <a:gd name="T3" fmla="*/ 0 h 334"/>
                <a:gd name="T4" fmla="*/ 2147483647 w 992"/>
                <a:gd name="T5" fmla="*/ 0 h 334"/>
                <a:gd name="T6" fmla="*/ 0 60000 65536"/>
                <a:gd name="T7" fmla="*/ 0 60000 65536"/>
                <a:gd name="T8" fmla="*/ 0 60000 65536"/>
                <a:gd name="T9" fmla="*/ 0 w 992"/>
                <a:gd name="T10" fmla="*/ 0 h 334"/>
                <a:gd name="T11" fmla="*/ 992 w 99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334">
                  <a:moveTo>
                    <a:pt x="0" y="334"/>
                  </a:moveTo>
                  <a:lnTo>
                    <a:pt x="902" y="0"/>
                  </a:lnTo>
                  <a:lnTo>
                    <a:pt x="992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Freeform 25"/>
            <p:cNvSpPr>
              <a:spLocks/>
            </p:cNvSpPr>
            <p:nvPr/>
          </p:nvSpPr>
          <p:spPr bwMode="auto">
            <a:xfrm>
              <a:off x="6169025" y="3683000"/>
              <a:ext cx="1441450" cy="492125"/>
            </a:xfrm>
            <a:custGeom>
              <a:avLst/>
              <a:gdLst>
                <a:gd name="T0" fmla="*/ 0 w 908"/>
                <a:gd name="T1" fmla="*/ 2147483647 h 310"/>
                <a:gd name="T2" fmla="*/ 2147483647 w 908"/>
                <a:gd name="T3" fmla="*/ 0 h 310"/>
                <a:gd name="T4" fmla="*/ 2147483647 w 908"/>
                <a:gd name="T5" fmla="*/ 0 h 310"/>
                <a:gd name="T6" fmla="*/ 0 60000 65536"/>
                <a:gd name="T7" fmla="*/ 0 60000 65536"/>
                <a:gd name="T8" fmla="*/ 0 60000 65536"/>
                <a:gd name="T9" fmla="*/ 0 w 908"/>
                <a:gd name="T10" fmla="*/ 0 h 310"/>
                <a:gd name="T11" fmla="*/ 908 w 908"/>
                <a:gd name="T12" fmla="*/ 310 h 3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8" h="310">
                  <a:moveTo>
                    <a:pt x="0" y="310"/>
                  </a:moveTo>
                  <a:lnTo>
                    <a:pt x="812" y="0"/>
                  </a:lnTo>
                  <a:lnTo>
                    <a:pt x="908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Freeform 26"/>
            <p:cNvSpPr>
              <a:spLocks/>
            </p:cNvSpPr>
            <p:nvPr/>
          </p:nvSpPr>
          <p:spPr bwMode="auto">
            <a:xfrm>
              <a:off x="6159500" y="4089400"/>
              <a:ext cx="1444625" cy="215900"/>
            </a:xfrm>
            <a:custGeom>
              <a:avLst/>
              <a:gdLst>
                <a:gd name="T0" fmla="*/ 0 w 910"/>
                <a:gd name="T1" fmla="*/ 2147483647 h 136"/>
                <a:gd name="T2" fmla="*/ 2147483647 w 910"/>
                <a:gd name="T3" fmla="*/ 0 h 136"/>
                <a:gd name="T4" fmla="*/ 2147483647 w 910"/>
                <a:gd name="T5" fmla="*/ 0 h 136"/>
                <a:gd name="T6" fmla="*/ 0 60000 65536"/>
                <a:gd name="T7" fmla="*/ 0 60000 65536"/>
                <a:gd name="T8" fmla="*/ 0 60000 65536"/>
                <a:gd name="T9" fmla="*/ 0 w 910"/>
                <a:gd name="T10" fmla="*/ 0 h 136"/>
                <a:gd name="T11" fmla="*/ 910 w 91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0" h="136">
                  <a:moveTo>
                    <a:pt x="0" y="136"/>
                  </a:moveTo>
                  <a:lnTo>
                    <a:pt x="820" y="0"/>
                  </a:lnTo>
                  <a:lnTo>
                    <a:pt x="910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Freeform 27"/>
            <p:cNvSpPr>
              <a:spLocks/>
            </p:cNvSpPr>
            <p:nvPr/>
          </p:nvSpPr>
          <p:spPr bwMode="auto">
            <a:xfrm>
              <a:off x="6654800" y="1895475"/>
              <a:ext cx="955675" cy="301625"/>
            </a:xfrm>
            <a:custGeom>
              <a:avLst/>
              <a:gdLst>
                <a:gd name="T0" fmla="*/ 0 w 602"/>
                <a:gd name="T1" fmla="*/ 2147483647 h 190"/>
                <a:gd name="T2" fmla="*/ 2147483647 w 602"/>
                <a:gd name="T3" fmla="*/ 0 h 190"/>
                <a:gd name="T4" fmla="*/ 2147483647 w 602"/>
                <a:gd name="T5" fmla="*/ 0 h 190"/>
                <a:gd name="T6" fmla="*/ 0 60000 65536"/>
                <a:gd name="T7" fmla="*/ 0 60000 65536"/>
                <a:gd name="T8" fmla="*/ 0 60000 65536"/>
                <a:gd name="T9" fmla="*/ 0 w 602"/>
                <a:gd name="T10" fmla="*/ 0 h 190"/>
                <a:gd name="T11" fmla="*/ 602 w 602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2" h="190">
                  <a:moveTo>
                    <a:pt x="0" y="190"/>
                  </a:moveTo>
                  <a:lnTo>
                    <a:pt x="526" y="0"/>
                  </a:lnTo>
                  <a:lnTo>
                    <a:pt x="602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5" name="TextBox 29"/>
          <p:cNvSpPr txBox="1">
            <a:spLocks noChangeArrowheads="1"/>
          </p:cNvSpPr>
          <p:nvPr/>
        </p:nvSpPr>
        <p:spPr bwMode="auto">
          <a:xfrm>
            <a:off x="4724400" y="32004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6" name="TextBox 30"/>
          <p:cNvSpPr txBox="1">
            <a:spLocks noChangeArrowheads="1"/>
          </p:cNvSpPr>
          <p:nvPr/>
        </p:nvSpPr>
        <p:spPr bwMode="auto">
          <a:xfrm>
            <a:off x="3352800" y="29718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http://www.youtube.com/watch?v=FQwqhblxz3I</a:t>
            </a:r>
            <a:endParaRPr lang="en-US"/>
          </a:p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382000" y="3505200"/>
            <a:ext cx="76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5"/>
              </a:rPr>
              <a:t>http://www.youtube.com/watch?v=miEEluVlemQ</a:t>
            </a:r>
            <a:endParaRPr lang="en-US" sz="1100" dirty="0" smtClean="0"/>
          </a:p>
          <a:p>
            <a:endParaRPr lang="en-US" sz="1000" dirty="0" smtClean="0"/>
          </a:p>
          <a:p>
            <a:r>
              <a:rPr lang="en-US" sz="1000" dirty="0" smtClean="0"/>
              <a:t>Video shows epithelial tissue lining trachea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1453</Words>
  <Application>Microsoft Office PowerPoint</Application>
  <PresentationFormat>On-screen Show (4:3)</PresentationFormat>
  <Paragraphs>358</Paragraphs>
  <Slides>39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Body Tissues</vt:lpstr>
      <vt:lpstr>Epithelial Tissues</vt:lpstr>
      <vt:lpstr>Epithelium Characteristics</vt:lpstr>
      <vt:lpstr>Classification of Epithelia</vt:lpstr>
      <vt:lpstr>Classification of Epithelia</vt:lpstr>
      <vt:lpstr>Simple Epithelia</vt:lpstr>
      <vt:lpstr>Simple Epithelia</vt:lpstr>
      <vt:lpstr>Simple Epithelia</vt:lpstr>
      <vt:lpstr>Simple Epithelia</vt:lpstr>
      <vt:lpstr>Stratified Epithelia</vt:lpstr>
      <vt:lpstr>Stratified Epithelia</vt:lpstr>
      <vt:lpstr>Stratified Epithelia</vt:lpstr>
      <vt:lpstr>Slide 13</vt:lpstr>
      <vt:lpstr>Slide 14</vt:lpstr>
      <vt:lpstr>Glandular Epithelium</vt:lpstr>
      <vt:lpstr>Glandular Epithelium</vt:lpstr>
      <vt:lpstr>Connective Tissue</vt:lpstr>
      <vt:lpstr>Connective Tissue Characteristics</vt:lpstr>
      <vt:lpstr>Extracellular Matrix Fibers</vt:lpstr>
      <vt:lpstr>Connective Tissue Types – classified based on the types of cells &amp; the matrix (fibers) surrounding the cells</vt:lpstr>
      <vt:lpstr>Connective Tissue Types</vt:lpstr>
      <vt:lpstr>Connective Tissue Types</vt:lpstr>
      <vt:lpstr>Connective Tissue Types</vt:lpstr>
      <vt:lpstr>Slide 24</vt:lpstr>
      <vt:lpstr>Slide 25</vt:lpstr>
      <vt:lpstr>Connective Tissue Types</vt:lpstr>
      <vt:lpstr>Connective Tissue Types</vt:lpstr>
      <vt:lpstr>Connective Tissue Types</vt:lpstr>
      <vt:lpstr>Slide 29</vt:lpstr>
      <vt:lpstr>Muscle Tissue</vt:lpstr>
      <vt:lpstr>Muscle Tissue Types</vt:lpstr>
      <vt:lpstr>Muscle Tissue Types</vt:lpstr>
      <vt:lpstr>Muscle Tissue Types</vt:lpstr>
      <vt:lpstr>Nervous Tissue</vt:lpstr>
      <vt:lpstr>Slide 35</vt:lpstr>
      <vt:lpstr>Tissue Repair (Wound Healing)</vt:lpstr>
      <vt:lpstr>Events in Tissue Repair</vt:lpstr>
      <vt:lpstr>Regeneration of Tissues</vt:lpstr>
      <vt:lpstr>Slide 39</vt:lpstr>
    </vt:vector>
  </TitlesOfParts>
  <Company>New Brighton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Tissues</dc:title>
  <dc:creator>Owner</dc:creator>
  <cp:lastModifiedBy>Owner</cp:lastModifiedBy>
  <cp:revision>27</cp:revision>
  <dcterms:created xsi:type="dcterms:W3CDTF">2012-09-24T13:37:57Z</dcterms:created>
  <dcterms:modified xsi:type="dcterms:W3CDTF">2012-09-27T19:48:15Z</dcterms:modified>
</cp:coreProperties>
</file>